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notesSlides/notesSlide12.xml" ContentType="application/vnd.openxmlformats-officedocument.presentationml.notesSlide+xml"/>
  <Override PartName="/ppt/tags/tag2.xml" ContentType="application/vnd.openxmlformats-officedocument.presentationml.tags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notesSlides/notesSlide14.xml" ContentType="application/vnd.openxmlformats-officedocument.presentationml.notesSlide+xml"/>
  <Override PartName="/ppt/tags/tag4.xml" ContentType="application/vnd.openxmlformats-officedocument.presentationml.tags+xml"/>
  <Override PartName="/ppt/notesSlides/notesSlide1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tags/tag13.xml" ContentType="application/vnd.openxmlformats-officedocument.presentationml.tags+xml"/>
  <Override PartName="/ppt/notesSlides/notesSlide38.xml" ContentType="application/vnd.openxmlformats-officedocument.presentationml.notesSlide+xml"/>
  <Override PartName="/ppt/tags/tag14.xml" ContentType="application/vnd.openxmlformats-officedocument.presentationml.tags+xml"/>
  <Override PartName="/ppt/notesSlides/notesSlide39.xml" ContentType="application/vnd.openxmlformats-officedocument.presentationml.notesSlide+xml"/>
  <Override PartName="/ppt/tags/tag15.xml" ContentType="application/vnd.openxmlformats-officedocument.presentationml.tags+xml"/>
  <Override PartName="/ppt/notesSlides/notesSlide40.xml" ContentType="application/vnd.openxmlformats-officedocument.presentationml.notesSlide+xml"/>
  <Override PartName="/ppt/tags/tag16.xml" ContentType="application/vnd.openxmlformats-officedocument.presentationml.tags+xml"/>
  <Override PartName="/ppt/notesSlides/notesSlide41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42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43.xml" ContentType="application/vnd.openxmlformats-officedocument.presentationml.notesSlide+xml"/>
  <Override PartName="/ppt/tags/tag21.xml" ContentType="application/vnd.openxmlformats-officedocument.presentationml.tags+xml"/>
  <Override PartName="/ppt/notesSlides/notesSlide44.xml" ContentType="application/vnd.openxmlformats-officedocument.presentationml.notesSlide+xml"/>
  <Override PartName="/ppt/tags/tag22.xml" ContentType="application/vnd.openxmlformats-officedocument.presentationml.tags+xml"/>
  <Override PartName="/ppt/notesSlides/notesSlide45.xml" ContentType="application/vnd.openxmlformats-officedocument.presentationml.notesSlide+xml"/>
  <Override PartName="/ppt/tags/tag23.xml" ContentType="application/vnd.openxmlformats-officedocument.presentationml.tags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4"/>
  </p:notesMasterIdLst>
  <p:sldIdLst>
    <p:sldId id="256" r:id="rId2"/>
    <p:sldId id="257" r:id="rId3"/>
    <p:sldId id="259" r:id="rId4"/>
    <p:sldId id="322" r:id="rId5"/>
    <p:sldId id="258" r:id="rId6"/>
    <p:sldId id="260" r:id="rId7"/>
    <p:sldId id="311" r:id="rId8"/>
    <p:sldId id="263" r:id="rId9"/>
    <p:sldId id="265" r:id="rId10"/>
    <p:sldId id="266" r:id="rId11"/>
    <p:sldId id="267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31" r:id="rId20"/>
    <p:sldId id="332" r:id="rId21"/>
    <p:sldId id="333" r:id="rId22"/>
    <p:sldId id="281" r:id="rId23"/>
    <p:sldId id="282" r:id="rId24"/>
    <p:sldId id="283" r:id="rId25"/>
    <p:sldId id="284" r:id="rId26"/>
    <p:sldId id="285" r:id="rId27"/>
    <p:sldId id="288" r:id="rId28"/>
    <p:sldId id="315" r:id="rId29"/>
    <p:sldId id="318" r:id="rId30"/>
    <p:sldId id="317" r:id="rId31"/>
    <p:sldId id="357" r:id="rId32"/>
    <p:sldId id="358" r:id="rId33"/>
    <p:sldId id="291" r:id="rId34"/>
    <p:sldId id="319" r:id="rId35"/>
    <p:sldId id="320" r:id="rId36"/>
    <p:sldId id="293" r:id="rId37"/>
    <p:sldId id="294" r:id="rId38"/>
    <p:sldId id="296" r:id="rId39"/>
    <p:sldId id="297" r:id="rId40"/>
    <p:sldId id="298" r:id="rId41"/>
    <p:sldId id="299" r:id="rId42"/>
    <p:sldId id="300" r:id="rId43"/>
    <p:sldId id="336" r:id="rId44"/>
    <p:sldId id="337" r:id="rId45"/>
    <p:sldId id="338" r:id="rId46"/>
    <p:sldId id="341" r:id="rId47"/>
    <p:sldId id="342" r:id="rId48"/>
    <p:sldId id="343" r:id="rId49"/>
    <p:sldId id="344" r:id="rId50"/>
    <p:sldId id="345" r:id="rId51"/>
    <p:sldId id="346" r:id="rId52"/>
    <p:sldId id="359" r:id="rId53"/>
    <p:sldId id="347" r:id="rId54"/>
    <p:sldId id="348" r:id="rId55"/>
    <p:sldId id="356" r:id="rId56"/>
    <p:sldId id="349" r:id="rId57"/>
    <p:sldId id="350" r:id="rId58"/>
    <p:sldId id="351" r:id="rId59"/>
    <p:sldId id="352" r:id="rId60"/>
    <p:sldId id="353" r:id="rId61"/>
    <p:sldId id="354" r:id="rId62"/>
    <p:sldId id="355" r:id="rId6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0"/>
    <a:srgbClr val="001996"/>
    <a:srgbClr val="C82E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90" autoAdjust="0"/>
    <p:restoredTop sz="94595" autoAdjust="0"/>
  </p:normalViewPr>
  <p:slideViewPr>
    <p:cSldViewPr>
      <p:cViewPr>
        <p:scale>
          <a:sx n="90" d="100"/>
          <a:sy n="90" d="100"/>
        </p:scale>
        <p:origin x="-444" y="-72"/>
      </p:cViewPr>
      <p:guideLst>
        <p:guide orient="horz" pos="2160"/>
        <p:guide orient="horz" pos="2304"/>
        <p:guide pos="2880"/>
        <p:guide pos="24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DF4F2E-3756-4AED-A693-B11D87BBA3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54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6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AE98EE-0142-43C2-93BF-3E33D001A2E4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D56C0-6F7A-48D5-8AF8-01C9A7E8649F}" type="slidenum">
              <a:rPr lang="en-US"/>
              <a:pPr/>
              <a:t>10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6F6499-43A8-4F2C-9FDB-70F8DA31E7F9}" type="slidenum">
              <a:rPr lang="en-US"/>
              <a:pPr/>
              <a:t>11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631E1D-9B2A-419B-8D46-3B751D605A40}" type="slidenum">
              <a:rPr lang="en-US"/>
              <a:pPr/>
              <a:t>12</a:t>
            </a:fld>
            <a:endParaRPr lang="en-US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C369BE-9012-4218-B06B-FEB87DAB41F8}" type="slidenum">
              <a:rPr lang="en-US"/>
              <a:pPr/>
              <a:t>13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A282AF-7777-493D-8722-3574CA0CF820}" type="slidenum">
              <a:rPr lang="en-US"/>
              <a:pPr/>
              <a:t>14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9BA3C-3A75-49EB-9EEC-660AF9E981AB}" type="slidenum">
              <a:rPr lang="en-US"/>
              <a:pPr/>
              <a:t>15</a:t>
            </a:fld>
            <a:endParaRPr lang="en-US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FB3791-DF11-4907-A0EF-30522F93EAB0}" type="slidenum">
              <a:rPr lang="en-US"/>
              <a:pPr/>
              <a:t>17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6B63D-D7E1-4488-947A-15A8E3E1CF71}" type="slidenum">
              <a:rPr lang="en-US"/>
              <a:pPr/>
              <a:t>19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E3AF8B-F5F6-43C2-B1F3-DCE82F7CC246}" type="slidenum">
              <a:rPr lang="en-US"/>
              <a:pPr/>
              <a:t>22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5DFB2F-659A-4C1C-A103-5543062C193E}" type="slidenum">
              <a:rPr lang="en-US"/>
              <a:pPr/>
              <a:t>23</a:t>
            </a:fld>
            <a:endParaRPr 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2FB543-DB9C-446F-9DF1-2F8E49004F9C}" type="slidenum">
              <a:rPr lang="en-US"/>
              <a:pPr/>
              <a:t>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F7E2F0-D966-4FA1-85DD-E7D5A3C6F83A}" type="slidenum">
              <a:rPr lang="en-US"/>
              <a:pPr/>
              <a:t>24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68A35-9830-4E40-8FB0-898379F51D9C}" type="slidenum">
              <a:rPr lang="en-US"/>
              <a:pPr/>
              <a:t>25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092C03-A4E9-4EC0-9CC6-FF0DE6C8E64E}" type="slidenum">
              <a:rPr lang="en-US"/>
              <a:pPr/>
              <a:t>26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A01C5D-085F-4F6C-898B-DF93CDB2C110}" type="slidenum">
              <a:rPr lang="en-US"/>
              <a:pPr/>
              <a:t>27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90160A-F280-433A-9848-6BFE015154CE}" type="slidenum">
              <a:rPr lang="en-US"/>
              <a:pPr/>
              <a:t>28</a:t>
            </a:fld>
            <a:endParaRPr lang="en-U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F768A5-5AA7-4391-BC81-65F67095BF87}" type="slidenum">
              <a:rPr lang="en-US"/>
              <a:pPr/>
              <a:t>29</a:t>
            </a:fld>
            <a:endParaRPr lang="en-US"/>
          </a:p>
        </p:txBody>
      </p:sp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00B195-2C64-4998-B311-BEA9E7C0303F}" type="slidenum">
              <a:rPr lang="en-US"/>
              <a:pPr/>
              <a:t>30</a:t>
            </a:fld>
            <a:endParaRPr lang="en-U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fld id="{AE1C177A-B194-49D0-98A9-678281AAB6CE}" type="slidenum">
              <a:rPr lang="en-US" sz="1000">
                <a:latin typeface="Times New Roman" pitchFamily="-80" charset="0"/>
              </a:rPr>
              <a:pPr/>
              <a:t>32</a:t>
            </a:fld>
            <a:endParaRPr lang="en-US" sz="1000">
              <a:latin typeface="Times New Roman" pitchFamily="-80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D57E89-54EF-46FF-B1F2-17A682120348}" type="slidenum">
              <a:rPr lang="en-US"/>
              <a:pPr/>
              <a:t>33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F39AB1-9C24-4E81-BDED-1872A0B0EBC0}" type="slidenum">
              <a:rPr lang="en-US"/>
              <a:pPr/>
              <a:t>34</a:t>
            </a:fld>
            <a:endParaRPr lang="en-U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0A69E0-7846-4D3F-8725-D67FE3A9B130}" type="slidenum">
              <a:rPr lang="en-US"/>
              <a:pPr/>
              <a:t>3</a:t>
            </a:fld>
            <a:endParaRPr 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6960E8-F52F-4247-926C-2C16AC5C9D55}" type="slidenum">
              <a:rPr lang="en-US"/>
              <a:pPr/>
              <a:t>35</a:t>
            </a:fld>
            <a:endParaRPr lang="en-US"/>
          </a:p>
        </p:txBody>
      </p:sp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11063F-9E58-4222-94AD-25F19F600377}" type="slidenum">
              <a:rPr lang="en-US"/>
              <a:pPr/>
              <a:t>36</a:t>
            </a:fld>
            <a:endParaRPr 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99848E-A493-432D-B3DF-BB27C100C209}" type="slidenum">
              <a:rPr lang="en-US"/>
              <a:pPr/>
              <a:t>37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35BC91-A23F-4486-B717-6CA18B92729A}" type="slidenum">
              <a:rPr lang="en-US"/>
              <a:pPr/>
              <a:t>38</a:t>
            </a:fld>
            <a:endParaRPr 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4F8F39-4F0E-4CC9-8113-868C27D79E3B}" type="slidenum">
              <a:rPr lang="en-US"/>
              <a:pPr/>
              <a:t>39</a:t>
            </a:fld>
            <a:endParaRPr lang="en-US"/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4550BB-FAF9-4263-8E76-82CF517C2889}" type="slidenum">
              <a:rPr lang="en-US"/>
              <a:pPr/>
              <a:t>40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1C5AD1-3C46-48BB-984E-5080E3C9ED20}" type="slidenum">
              <a:rPr lang="en-US"/>
              <a:pPr/>
              <a:t>41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630CED-73F1-4E80-A510-0E12777C9791}" type="slidenum">
              <a:rPr lang="en-US"/>
              <a:pPr/>
              <a:t>42</a:t>
            </a:fld>
            <a:endParaRPr lang="en-U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373477-C545-448C-962B-B2289B669BCB}" type="slidenum">
              <a:rPr lang="en-US"/>
              <a:pPr/>
              <a:t>43</a:t>
            </a:fld>
            <a:endParaRPr 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F7FD17-D2D4-46C0-B48D-3AA26D722540}" type="slidenum">
              <a:rPr lang="en-US"/>
              <a:pPr/>
              <a:t>44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813456-E64E-4C6E-8089-7985AC8F9C2E}" type="slidenum">
              <a:rPr lang="en-US"/>
              <a:pPr/>
              <a:t>4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70AC46-F81E-4F5A-93C2-D3B17B4C33C2}" type="slidenum">
              <a:rPr lang="en-US"/>
              <a:pPr/>
              <a:t>45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B911E-09AB-4F62-9799-1BECC725FD0E}" type="slidenum">
              <a:rPr lang="en-US"/>
              <a:pPr/>
              <a:t>46</a:t>
            </a:fld>
            <a:endParaRPr lang="en-US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FBDAFE-A4FF-4595-8288-891121249829}" type="slidenum">
              <a:rPr lang="en-US"/>
              <a:pPr/>
              <a:t>48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B5137A-B114-4E4B-A9A5-71A7E5A59A8A}" type="slidenum">
              <a:rPr lang="en-US"/>
              <a:pPr/>
              <a:t>50</a:t>
            </a:fld>
            <a:endParaRPr lang="en-US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1A7E17-346C-424D-A6E4-AEA85B75FB4D}" type="slidenum">
              <a:rPr lang="en-US"/>
              <a:pPr/>
              <a:t>51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B3DE27-5DC2-4ADE-82F8-FD24CCAA76CB}" type="slidenum">
              <a:rPr lang="en-US"/>
              <a:pPr/>
              <a:t>53</a:t>
            </a:fld>
            <a:endParaRPr lang="en-US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58475-ED5F-4544-8CA6-8DD51134868A}" type="slidenum">
              <a:rPr lang="en-US"/>
              <a:pPr/>
              <a:t>56</a:t>
            </a:fld>
            <a:endParaRPr lang="en-U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05A526-B803-49A3-BEC2-C748F9CFDD48}" type="slidenum">
              <a:rPr lang="en-US"/>
              <a:pPr/>
              <a:t>57</a:t>
            </a:fld>
            <a:endParaRPr lang="en-US"/>
          </a:p>
        </p:txBody>
      </p:sp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8F4924-87D5-4DB7-ACC4-BF49FAD407D1}" type="slidenum">
              <a:rPr lang="en-US"/>
              <a:pPr/>
              <a:t>58</a:t>
            </a:fld>
            <a:endParaRPr lang="en-U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A77CA3-B14A-4FA5-8F7B-712C7F56FEB3}" type="slidenum">
              <a:rPr lang="en-US"/>
              <a:pPr/>
              <a:t>59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12D1A9-4110-40FA-9424-018057E11740}" type="slidenum">
              <a:rPr lang="en-US"/>
              <a:pPr/>
              <a:t>5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A80676-A56F-4195-ABF8-79D95202546A}" type="slidenum">
              <a:rPr lang="en-US"/>
              <a:pPr/>
              <a:t>60</a:t>
            </a:fld>
            <a:endParaRPr lang="en-US"/>
          </a:p>
        </p:txBody>
      </p:sp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F9E7FF-4C27-4DEA-A6E3-2E7AE2F640FD}" type="slidenum">
              <a:rPr lang="en-US"/>
              <a:pPr/>
              <a:t>61</a:t>
            </a:fld>
            <a:endParaRPr 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7CAAB9-62D8-4122-9328-4FEF72297E3B}" type="slidenum">
              <a:rPr lang="en-US"/>
              <a:pPr/>
              <a:t>62</a:t>
            </a:fld>
            <a:endParaRPr lang="en-U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458B9C-634C-46EE-A07C-4483E58F59CA}" type="slidenum">
              <a:rPr lang="en-US"/>
              <a:pPr/>
              <a:t>6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713C93-E2E0-4779-A126-5522191AC383}" type="slidenum">
              <a:rPr lang="en-US"/>
              <a:pPr/>
              <a:t>7</a:t>
            </a:fld>
            <a:endParaRPr lang="en-U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E4FB2F-A0D2-4A17-85E6-189C8C376F2B}" type="slidenum">
              <a:rPr lang="en-US"/>
              <a:pPr/>
              <a:t>8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04970B-6A4E-4568-921B-2451B75D0CE1}" type="slidenum">
              <a:rPr lang="en-US"/>
              <a:pPr/>
              <a:t>9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FAE2C2-7831-4802-842C-566D96F8E9B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1715BD-D43B-43A0-9798-25F1C2CADB3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B5791A9-D27E-4DAC-BF0B-2775399CE26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B43440-34D9-483D-AA9B-C6435A6A2B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07300" y="6629400"/>
            <a:ext cx="16129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AC5DD49-C173-4D60-A046-5A0A7CB731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7607300" y="6629400"/>
            <a:ext cx="16129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92C3DB1-BA37-4D86-BAC1-CECA890362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07300" y="6629400"/>
            <a:ext cx="16129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BE953FA-65A4-4E83-92E9-57D63A43AB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7607300" y="6629400"/>
            <a:ext cx="16129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ADAC97-EC3D-40F7-A4F2-379AE56EF55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4A8B0C6-D2DB-4481-BA64-7E4ED4306E0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D98CA9-2130-4810-9458-58AB2E9B332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BADE35-C11B-4CDD-A9C6-F77D3D66FC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9CFF33-5A77-4899-82CD-7C0F6BADC5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A3B8B54-A45C-40C4-96D8-464D26D6EF0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2E1008-2C29-4A19-819B-D9AFDB7D3BA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7E0F3E-1FF3-4B75-8DFA-025E3CD926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65DA14C-23A5-4786-B851-F2598C543A38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34" name="Group 10"/>
          <p:cNvGrpSpPr>
            <a:grpSpLocks/>
          </p:cNvGrpSpPr>
          <p:nvPr userDrawn="1"/>
        </p:nvGrpSpPr>
        <p:grpSpPr bwMode="auto">
          <a:xfrm>
            <a:off x="7772400" y="5486400"/>
            <a:ext cx="1371600" cy="1371600"/>
            <a:chOff x="4896" y="3456"/>
            <a:chExt cx="864" cy="864"/>
          </a:xfrm>
        </p:grpSpPr>
        <p:pic>
          <p:nvPicPr>
            <p:cNvPr id="1031" name="Picture 7" descr="spine icon"/>
            <p:cNvPicPr>
              <a:picLocks noChangeAspect="1" noChangeArrowheads="1"/>
            </p:cNvPicPr>
            <p:nvPr userDrawn="1"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896" y="3456"/>
              <a:ext cx="864" cy="864"/>
            </a:xfrm>
            <a:prstGeom prst="rect">
              <a:avLst/>
            </a:prstGeom>
            <a:noFill/>
          </p:spPr>
        </p:pic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>
              <a:off x="5049" y="3725"/>
              <a:ext cx="55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>
                  <a:solidFill>
                    <a:srgbClr val="C82E32"/>
                  </a:solidFill>
                  <a:latin typeface="Times New Roman" pitchFamily="-80" charset="0"/>
                </a:rPr>
                <a:t>Aqueous</a:t>
              </a:r>
            </a:p>
            <a:p>
              <a:pPr algn="ctr"/>
              <a:r>
                <a:rPr lang="en-US" sz="1400">
                  <a:solidFill>
                    <a:srgbClr val="C82E32"/>
                  </a:solidFill>
                  <a:latin typeface="Times New Roman" pitchFamily="-80" charset="0"/>
                </a:rPr>
                <a:t>Reactions</a:t>
              </a:r>
            </a:p>
          </p:txBody>
        </p:sp>
      </p:grp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07300" y="6629400"/>
            <a:ext cx="1612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C82E32"/>
                </a:solidFill>
                <a:sym typeface="Symbol" pitchFamily="-80" charset="2"/>
              </a:defRPr>
            </a:lvl1pPr>
          </a:lstStyle>
          <a:p>
            <a:r>
              <a:rPr lang="en-US"/>
              <a:t>© 2009, Prentice-Hall, Inc.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>
    <p:fade/>
  </p:transition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charset="0"/>
          <a:ea typeface="ＭＳ Ｐゴシック" pitchFamily="11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charset="0"/>
          <a:ea typeface="ＭＳ Ｐゴシック" pitchFamily="11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charset="0"/>
          <a:ea typeface="ＭＳ Ｐゴシック" pitchFamily="11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charset="0"/>
          <a:ea typeface="ＭＳ Ｐゴシック" pitchFamily="11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charset="0"/>
          <a:ea typeface="ＭＳ Ｐゴシック" pitchFamily="11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charset="0"/>
          <a:ea typeface="ＭＳ Ｐゴシック" pitchFamily="11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charset="0"/>
          <a:ea typeface="ＭＳ Ｐゴシック" pitchFamily="11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82E32"/>
          </a:solidFill>
          <a:latin typeface="Arial" charset="0"/>
          <a:ea typeface="ＭＳ Ｐゴシック" pitchFamily="11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C82E3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C82E32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C82E32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C82E32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C82E3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19400"/>
            <a:ext cx="9144000" cy="1143000"/>
          </a:xfrm>
        </p:spPr>
        <p:txBody>
          <a:bodyPr/>
          <a:lstStyle/>
          <a:p>
            <a:r>
              <a:rPr lang="en-US" sz="6000"/>
              <a:t>Chapter 4</a:t>
            </a:r>
            <a:br>
              <a:rPr lang="en-US" sz="6000"/>
            </a:br>
            <a:r>
              <a:rPr lang="en-US" sz="6000"/>
              <a:t>Aqueous Reactions and Solution Stoichiometry</a:t>
            </a:r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Strong Electrolytes Are…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600200"/>
          </a:xfrm>
        </p:spPr>
        <p:txBody>
          <a:bodyPr/>
          <a:lstStyle/>
          <a:p>
            <a:r>
              <a:rPr lang="en-US" sz="2800"/>
              <a:t>Strong acids</a:t>
            </a:r>
          </a:p>
          <a:p>
            <a:r>
              <a:rPr lang="en-US" sz="2800"/>
              <a:t>Strong bases</a:t>
            </a:r>
          </a:p>
          <a:p>
            <a:r>
              <a:rPr lang="en-US" sz="2800"/>
              <a:t>Soluble ionic salts</a:t>
            </a:r>
          </a:p>
        </p:txBody>
      </p:sp>
      <p:pic>
        <p:nvPicPr>
          <p:cNvPr id="26635" name="Picture 11" descr="04_T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7629" b="4985"/>
          <a:stretch>
            <a:fillRect/>
          </a:stretch>
        </p:blipFill>
        <p:spPr>
          <a:xfrm>
            <a:off x="2057400" y="3276600"/>
            <a:ext cx="5029200" cy="32004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Precipitation Reactions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4114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When one mixes ions that form compounds that are insoluble (as could be predicted by the solubility guidelines), a precipitate is formed.</a:t>
            </a:r>
          </a:p>
        </p:txBody>
      </p:sp>
      <p:pic>
        <p:nvPicPr>
          <p:cNvPr id="30729" name="Picture 9" descr="04_04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1852"/>
          <a:stretch>
            <a:fillRect/>
          </a:stretch>
        </p:blipFill>
        <p:spPr>
          <a:xfrm>
            <a:off x="5180013" y="1447800"/>
            <a:ext cx="3049587" cy="4038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Three Types of Equations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229600" cy="53340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tx2"/>
                </a:solidFill>
              </a:rPr>
              <a:t>Molecular Equation</a:t>
            </a:r>
            <a:r>
              <a:rPr lang="en-US" sz="2400" dirty="0"/>
              <a:t>- written as whole formulas, not the ions.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K</a:t>
            </a:r>
            <a:r>
              <a:rPr lang="en-US" sz="2400" baseline="-25000" dirty="0"/>
              <a:t>2</a:t>
            </a:r>
            <a:r>
              <a:rPr lang="en-US" sz="2400" dirty="0"/>
              <a:t>CrO</a:t>
            </a:r>
            <a:r>
              <a:rPr lang="en-US" sz="2400" baseline="-25000" dirty="0"/>
              <a:t>4</a:t>
            </a:r>
            <a:r>
              <a:rPr lang="en-US" sz="2400" dirty="0"/>
              <a:t>(</a:t>
            </a:r>
            <a:r>
              <a:rPr lang="en-US" sz="2400" i="1" dirty="0" err="1"/>
              <a:t>aq</a:t>
            </a:r>
            <a:r>
              <a:rPr lang="en-US" sz="2400" dirty="0"/>
              <a:t>) + </a:t>
            </a:r>
            <a:r>
              <a:rPr lang="en-US" sz="2400" dirty="0" err="1"/>
              <a:t>Ba</a:t>
            </a:r>
            <a:r>
              <a:rPr lang="en-US" sz="2400" dirty="0"/>
              <a:t>(NO</a:t>
            </a:r>
            <a:r>
              <a:rPr lang="en-US" sz="2400" baseline="-25000" dirty="0"/>
              <a:t>3</a:t>
            </a:r>
            <a:r>
              <a:rPr lang="en-US" sz="2400" dirty="0"/>
              <a:t>)</a:t>
            </a:r>
            <a:r>
              <a:rPr lang="en-US" sz="2400" baseline="-25000" dirty="0"/>
              <a:t>2</a:t>
            </a:r>
            <a:r>
              <a:rPr lang="en-US" sz="2400" dirty="0"/>
              <a:t>(</a:t>
            </a:r>
            <a:r>
              <a:rPr lang="en-US" sz="2400" i="1" dirty="0" err="1"/>
              <a:t>aq</a:t>
            </a:r>
            <a:r>
              <a:rPr lang="en-US" sz="2400" dirty="0"/>
              <a:t>) </a:t>
            </a:r>
            <a:r>
              <a:rPr lang="en-US" sz="2400" dirty="0">
                <a:latin typeface="Symbol" pitchFamily="-80" charset="2"/>
              </a:rPr>
              <a:t>®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Complete </a:t>
            </a:r>
            <a:r>
              <a:rPr lang="en-US" sz="2400" dirty="0">
                <a:solidFill>
                  <a:schemeClr val="tx2"/>
                </a:solidFill>
              </a:rPr>
              <a:t>Ionic equation </a:t>
            </a:r>
            <a:r>
              <a:rPr lang="en-US" sz="2400" dirty="0"/>
              <a:t>show dissolved electrolytes as the ions.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2K</a:t>
            </a:r>
            <a:r>
              <a:rPr lang="en-US" sz="2400" baseline="30000" dirty="0"/>
              <a:t>+</a:t>
            </a:r>
            <a:r>
              <a:rPr lang="en-US" sz="2400" dirty="0"/>
              <a:t> + CrO</a:t>
            </a:r>
            <a:r>
              <a:rPr lang="en-US" sz="2400" baseline="-25000" dirty="0"/>
              <a:t>4</a:t>
            </a:r>
            <a:r>
              <a:rPr lang="en-US" sz="2400" baseline="30000" dirty="0"/>
              <a:t>-2</a:t>
            </a:r>
            <a:r>
              <a:rPr lang="en-US" sz="2400" dirty="0"/>
              <a:t> + </a:t>
            </a:r>
            <a:r>
              <a:rPr lang="en-US" sz="2400" dirty="0" smtClean="0"/>
              <a:t>Ba</a:t>
            </a:r>
            <a:r>
              <a:rPr lang="en-US" sz="2400" baseline="30000" dirty="0" smtClean="0"/>
              <a:t>+2</a:t>
            </a:r>
            <a:r>
              <a:rPr lang="en-US" sz="2400" dirty="0" smtClean="0"/>
              <a:t>+ </a:t>
            </a:r>
            <a:r>
              <a:rPr lang="en-US" sz="2400" dirty="0"/>
              <a:t>2 NO</a:t>
            </a:r>
            <a:r>
              <a:rPr lang="en-US" sz="2400" baseline="-25000" dirty="0"/>
              <a:t>3</a:t>
            </a:r>
            <a:r>
              <a:rPr lang="en-US" sz="2400" baseline="30000" dirty="0"/>
              <a:t>-</a:t>
            </a:r>
            <a:r>
              <a:rPr lang="en-US" sz="2400" baseline="-25000" dirty="0"/>
              <a:t> </a:t>
            </a:r>
            <a:r>
              <a:rPr lang="en-US" sz="2400" dirty="0" smtClean="0">
                <a:latin typeface="Symbol" pitchFamily="-80" charset="2"/>
              </a:rPr>
              <a:t>®</a:t>
            </a:r>
            <a:r>
              <a:rPr lang="en-US" sz="2400" dirty="0" smtClean="0"/>
              <a:t>BaCrO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(s</a:t>
            </a:r>
            <a:r>
              <a:rPr lang="en-US" sz="2400" dirty="0"/>
              <a:t>)</a:t>
            </a:r>
            <a:r>
              <a:rPr lang="en-US" sz="2400" baseline="-25000" dirty="0"/>
              <a:t> </a:t>
            </a:r>
            <a:r>
              <a:rPr lang="en-US" sz="2400" dirty="0"/>
              <a:t>+ 2K</a:t>
            </a:r>
            <a:r>
              <a:rPr lang="en-US" sz="2400" baseline="30000" dirty="0"/>
              <a:t>+</a:t>
            </a:r>
            <a:r>
              <a:rPr lang="en-US" sz="2400" dirty="0"/>
              <a:t> + 2 NO</a:t>
            </a:r>
            <a:r>
              <a:rPr lang="en-US" sz="2400" baseline="-25000" dirty="0"/>
              <a:t>3</a:t>
            </a:r>
            <a:r>
              <a:rPr lang="en-US" sz="2400" baseline="30000" dirty="0"/>
              <a:t>-</a:t>
            </a:r>
            <a:endParaRPr lang="en-US" sz="2400" dirty="0"/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solidFill>
                  <a:schemeClr val="tx2"/>
                </a:solidFill>
              </a:rPr>
              <a:t>Spectator </a:t>
            </a:r>
            <a:r>
              <a:rPr lang="en-US" sz="2400" dirty="0">
                <a:solidFill>
                  <a:schemeClr val="tx2"/>
                </a:solidFill>
              </a:rPr>
              <a:t>ions </a:t>
            </a:r>
            <a:r>
              <a:rPr lang="en-US" sz="2400" dirty="0"/>
              <a:t>are those that don’t react.</a:t>
            </a:r>
            <a:r>
              <a:rPr lang="en-US" sz="2400" baseline="-25000" dirty="0"/>
              <a:t>  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Three Type of Equations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>
                <a:solidFill>
                  <a:schemeClr val="tx2"/>
                </a:solidFill>
              </a:rPr>
              <a:t>Net Ionic equations</a:t>
            </a:r>
            <a:r>
              <a:rPr lang="en-US" sz="2400" dirty="0"/>
              <a:t> show only those ions that react, not the spectator ions</a:t>
            </a:r>
          </a:p>
          <a:p>
            <a:endParaRPr lang="en-US" sz="2400" dirty="0" smtClean="0"/>
          </a:p>
          <a:p>
            <a:r>
              <a:rPr lang="en-US" sz="2400" dirty="0" smtClean="0"/>
              <a:t>Ba</a:t>
            </a:r>
            <a:r>
              <a:rPr lang="en-US" sz="2400" baseline="30000" dirty="0" smtClean="0"/>
              <a:t>+2</a:t>
            </a:r>
            <a:r>
              <a:rPr lang="en-US" sz="2400" dirty="0" smtClean="0"/>
              <a:t> </a:t>
            </a:r>
            <a:r>
              <a:rPr lang="en-US" sz="2400" dirty="0"/>
              <a:t>+ CrO</a:t>
            </a:r>
            <a:r>
              <a:rPr lang="en-US" sz="2400" baseline="-25000" dirty="0"/>
              <a:t>4</a:t>
            </a:r>
            <a:r>
              <a:rPr lang="en-US" sz="2400" baseline="30000" dirty="0"/>
              <a:t>-2</a:t>
            </a:r>
            <a:r>
              <a:rPr lang="en-US" sz="2400" dirty="0"/>
              <a:t>  </a:t>
            </a:r>
            <a:r>
              <a:rPr lang="en-US" sz="2400" dirty="0">
                <a:latin typeface="Symbol" pitchFamily="-80" charset="2"/>
              </a:rPr>
              <a:t>®</a:t>
            </a:r>
            <a:r>
              <a:rPr lang="en-US" sz="2400" dirty="0"/>
              <a:t> BaCrO</a:t>
            </a:r>
            <a:r>
              <a:rPr lang="en-US" sz="2400" baseline="-25000" dirty="0"/>
              <a:t>4</a:t>
            </a:r>
            <a:r>
              <a:rPr lang="en-US" sz="2400" dirty="0"/>
              <a:t>(s)</a:t>
            </a:r>
          </a:p>
          <a:p>
            <a:endParaRPr lang="en-US" sz="2400" dirty="0" smtClean="0"/>
          </a:p>
          <a:p>
            <a:r>
              <a:rPr lang="en-US" sz="2400" dirty="0" smtClean="0"/>
              <a:t>Write </a:t>
            </a:r>
            <a:r>
              <a:rPr lang="en-US" sz="2400" dirty="0"/>
              <a:t>the three types of equations for the reactions when the following solutions are mixed.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Precipitation reactions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4572000"/>
          </a:xfrm>
          <a:noFill/>
          <a:ln/>
        </p:spPr>
        <p:txBody>
          <a:bodyPr/>
          <a:lstStyle/>
          <a:p>
            <a:r>
              <a:rPr lang="en-US" sz="2400" dirty="0" smtClean="0"/>
              <a:t>Molecular…..</a:t>
            </a:r>
          </a:p>
          <a:p>
            <a:r>
              <a:rPr lang="en-US" sz="2400" dirty="0" err="1" smtClean="0"/>
              <a:t>NaOH</a:t>
            </a:r>
            <a:r>
              <a:rPr lang="en-US" sz="2400" dirty="0" smtClean="0"/>
              <a:t>(</a:t>
            </a:r>
            <a:r>
              <a:rPr lang="en-US" sz="2400" dirty="0" err="1" smtClean="0"/>
              <a:t>aq</a:t>
            </a:r>
            <a:r>
              <a:rPr lang="en-US" sz="2400" dirty="0"/>
              <a:t>) + FeCl</a:t>
            </a:r>
            <a:r>
              <a:rPr lang="en-US" sz="2400" baseline="-25000" dirty="0"/>
              <a:t>3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 </a:t>
            </a:r>
            <a:r>
              <a:rPr lang="en-US" sz="2400" dirty="0">
                <a:latin typeface="Symbol" pitchFamily="-80" charset="2"/>
              </a:rPr>
              <a:t>®						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Ionic ….</a:t>
            </a:r>
            <a:endParaRPr lang="en-US" sz="2400" dirty="0"/>
          </a:p>
          <a:p>
            <a:r>
              <a:rPr lang="en-US" sz="2400" dirty="0"/>
              <a:t>Na</a:t>
            </a:r>
            <a:r>
              <a:rPr lang="en-US" sz="2400" baseline="30000" dirty="0"/>
              <a:t>+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)+OH</a:t>
            </a:r>
            <a:r>
              <a:rPr lang="en-US" sz="2400" baseline="30000" dirty="0"/>
              <a:t>-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 + Fe</a:t>
            </a:r>
            <a:r>
              <a:rPr lang="en-US" sz="2400" baseline="30000" dirty="0"/>
              <a:t>+3</a:t>
            </a:r>
            <a:r>
              <a:rPr lang="en-US" sz="2400" dirty="0"/>
              <a:t> + </a:t>
            </a:r>
            <a:r>
              <a:rPr lang="en-US" sz="2400" dirty="0" err="1"/>
              <a:t>Cl</a:t>
            </a:r>
            <a:r>
              <a:rPr lang="en-US" sz="2400" baseline="30000" dirty="0"/>
              <a:t>-</a:t>
            </a:r>
            <a:r>
              <a:rPr lang="en-US" sz="2400" dirty="0"/>
              <a:t>(</a:t>
            </a:r>
            <a:r>
              <a:rPr lang="en-US" sz="2400" dirty="0" err="1"/>
              <a:t>aq</a:t>
            </a:r>
            <a:r>
              <a:rPr lang="en-US" sz="2400" dirty="0"/>
              <a:t>) </a:t>
            </a:r>
            <a:r>
              <a:rPr lang="en-US" sz="2400" dirty="0" smtClean="0">
                <a:latin typeface="Symbol" pitchFamily="-80" charset="2"/>
              </a:rPr>
              <a:t>®</a:t>
            </a:r>
            <a:endParaRPr lang="en-US" sz="2400" dirty="0"/>
          </a:p>
          <a:p>
            <a:pPr>
              <a:buNone/>
            </a:pP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So </a:t>
            </a:r>
            <a:r>
              <a:rPr lang="en-US" sz="2400" dirty="0"/>
              <a:t>all that really happens </a:t>
            </a:r>
            <a:r>
              <a:rPr lang="en-US" sz="2400" dirty="0" smtClean="0"/>
              <a:t>is …..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Precipitation reaction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  <a:noFill/>
          <a:ln/>
        </p:spPr>
        <p:txBody>
          <a:bodyPr/>
          <a:lstStyle/>
          <a:p>
            <a:r>
              <a:rPr lang="en-US" sz="2400" dirty="0" smtClean="0"/>
              <a:t>Try this one….</a:t>
            </a:r>
            <a:endParaRPr lang="en-US" sz="2400" dirty="0"/>
          </a:p>
          <a:p>
            <a:r>
              <a:rPr lang="en-US" sz="2400" dirty="0" smtClean="0"/>
              <a:t>Li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(</a:t>
            </a:r>
            <a:r>
              <a:rPr lang="en-US" sz="2400" i="1" dirty="0" err="1" smtClean="0"/>
              <a:t>aq</a:t>
            </a:r>
            <a:r>
              <a:rPr lang="en-US" sz="2400" dirty="0" smtClean="0"/>
              <a:t>) + Ba(NO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(</a:t>
            </a:r>
            <a:r>
              <a:rPr lang="en-US" sz="2400" i="1" dirty="0" err="1" smtClean="0"/>
              <a:t>aq</a:t>
            </a:r>
            <a:r>
              <a:rPr lang="en-US" sz="2400" dirty="0" smtClean="0"/>
              <a:t>) </a:t>
            </a:r>
            <a:r>
              <a:rPr lang="en-US" sz="2400" dirty="0" smtClean="0">
                <a:latin typeface="Symbol" pitchFamily="-80" charset="2"/>
              </a:rPr>
              <a:t>®</a:t>
            </a:r>
            <a:endParaRPr lang="en-US" sz="2400" dirty="0">
              <a:latin typeface="Symbol" pitchFamily="-80" charset="2"/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7772400" cy="4114800"/>
          </a:xfrm>
        </p:spPr>
        <p:txBody>
          <a:bodyPr/>
          <a:lstStyle/>
          <a:p>
            <a:r>
              <a:rPr lang="en-US" sz="2400" dirty="0"/>
              <a:t>Zn(NO</a:t>
            </a:r>
            <a:r>
              <a:rPr lang="en-US" sz="2400" baseline="-25000" dirty="0"/>
              <a:t>3</a:t>
            </a:r>
            <a:r>
              <a:rPr lang="en-US" sz="2400" dirty="0"/>
              <a:t>)</a:t>
            </a:r>
            <a:r>
              <a:rPr lang="en-US" sz="2400" baseline="-25000" dirty="0"/>
              <a:t>2</a:t>
            </a:r>
            <a:r>
              <a:rPr lang="en-US" sz="2400" dirty="0"/>
              <a:t>(</a:t>
            </a:r>
            <a:r>
              <a:rPr lang="en-US" sz="2400" i="1" dirty="0" err="1"/>
              <a:t>aq</a:t>
            </a:r>
            <a:r>
              <a:rPr lang="en-US" sz="2400" dirty="0"/>
              <a:t>) + BaCr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  <a:r>
              <a:rPr lang="en-US" sz="2400" baseline="-25000" dirty="0"/>
              <a:t>7</a:t>
            </a:r>
            <a:r>
              <a:rPr lang="en-US" sz="2400" dirty="0"/>
              <a:t>(</a:t>
            </a:r>
            <a:r>
              <a:rPr lang="en-US" sz="2400" i="1" dirty="0" err="1"/>
              <a:t>aq</a:t>
            </a:r>
            <a:r>
              <a:rPr lang="en-US" sz="2400" dirty="0"/>
              <a:t>) </a:t>
            </a:r>
            <a:r>
              <a:rPr lang="en-US" sz="2400" dirty="0">
                <a:latin typeface="Symbol" pitchFamily="-80" charset="2"/>
              </a:rPr>
              <a:t>®</a:t>
            </a:r>
          </a:p>
          <a:p>
            <a:endParaRPr lang="en-US" sz="2400" dirty="0">
              <a:latin typeface="Symbol" pitchFamily="-80" charset="2"/>
            </a:endParaRPr>
          </a:p>
          <a:p>
            <a:endParaRPr lang="en-US" sz="2400" dirty="0">
              <a:latin typeface="Symbol" pitchFamily="-80" charset="2"/>
            </a:endParaRPr>
          </a:p>
          <a:p>
            <a:endParaRPr lang="en-US" sz="2400" dirty="0">
              <a:latin typeface="Symbol" pitchFamily="-80" charset="2"/>
            </a:endParaRP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CdCl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(</a:t>
            </a:r>
            <a:r>
              <a:rPr lang="en-US" sz="2400" i="1" dirty="0" err="1" smtClean="0"/>
              <a:t>aq</a:t>
            </a:r>
            <a:r>
              <a:rPr lang="en-US" sz="2400" dirty="0"/>
              <a:t>) + Na</a:t>
            </a:r>
            <a:r>
              <a:rPr lang="en-US" sz="2400" baseline="-25000" dirty="0"/>
              <a:t>2</a:t>
            </a:r>
            <a:r>
              <a:rPr lang="en-US" sz="2400" dirty="0"/>
              <a:t>S(</a:t>
            </a:r>
            <a:r>
              <a:rPr lang="en-US" sz="2400" i="1" dirty="0" err="1"/>
              <a:t>aq</a:t>
            </a:r>
            <a:r>
              <a:rPr lang="en-US" sz="2400" dirty="0"/>
              <a:t>) </a:t>
            </a:r>
            <a:r>
              <a:rPr lang="en-US" sz="2400" dirty="0">
                <a:latin typeface="Symbol" pitchFamily="-80" charset="2"/>
              </a:rPr>
              <a:t>®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Precipitations Reactions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Only happen if one of the products is insoluble</a:t>
            </a:r>
          </a:p>
          <a:p>
            <a:r>
              <a:rPr lang="en-US"/>
              <a:t>Otherwise all the ions stay in solution- nothing has happened.</a:t>
            </a:r>
          </a:p>
          <a:p>
            <a:r>
              <a:rPr lang="en-US"/>
              <a:t>Need to memorize the rules for solubility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7772400" cy="4114800"/>
          </a:xfrm>
        </p:spPr>
        <p:txBody>
          <a:bodyPr/>
          <a:lstStyle/>
          <a:p>
            <a:r>
              <a:rPr lang="en-US" sz="2400" dirty="0"/>
              <a:t>iron (III) sulfate and potassium sulfide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Lead </a:t>
            </a:r>
            <a:r>
              <a:rPr lang="en-US" sz="2400" dirty="0"/>
              <a:t>(II) nitrate and sulfuric acid.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Stoichiometry of Precipitation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09700"/>
            <a:ext cx="7981950" cy="4305300"/>
          </a:xfrm>
          <a:noFill/>
          <a:ln/>
        </p:spPr>
        <p:txBody>
          <a:bodyPr/>
          <a:lstStyle/>
          <a:p>
            <a:r>
              <a:rPr lang="en-US" sz="2400" dirty="0"/>
              <a:t>What mass of solid is formed when 100.00 mL of </a:t>
            </a:r>
            <a:r>
              <a:rPr lang="en-US" sz="2400" dirty="0" smtClean="0"/>
              <a:t>0.100M Aluminum </a:t>
            </a:r>
            <a:r>
              <a:rPr lang="en-US" sz="2400" dirty="0"/>
              <a:t>chloride is mixed with 100.00 mL of </a:t>
            </a:r>
            <a:r>
              <a:rPr lang="en-US" sz="2400" dirty="0" smtClean="0"/>
              <a:t>0.100M </a:t>
            </a:r>
            <a:r>
              <a:rPr lang="en-US" sz="2400" dirty="0"/>
              <a:t>sodium hydroxide?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Solutions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676400"/>
            <a:ext cx="4419600" cy="5029200"/>
          </a:xfrm>
        </p:spPr>
        <p:txBody>
          <a:bodyPr/>
          <a:lstStyle/>
          <a:p>
            <a:r>
              <a:rPr lang="en-US" sz="2800"/>
              <a:t>Solutions are defined as homogeneous mixtures of two or more pure substances.</a:t>
            </a:r>
          </a:p>
          <a:p>
            <a:r>
              <a:rPr lang="en-US" sz="2800"/>
              <a:t>The </a:t>
            </a:r>
            <a:r>
              <a:rPr lang="en-US" sz="2800">
                <a:solidFill>
                  <a:srgbClr val="000080"/>
                </a:solidFill>
              </a:rPr>
              <a:t>solvent</a:t>
            </a:r>
            <a:r>
              <a:rPr lang="en-US" sz="2800"/>
              <a:t> is present in greatest abundance.</a:t>
            </a:r>
          </a:p>
          <a:p>
            <a:r>
              <a:rPr lang="en-US" sz="2800"/>
              <a:t>All other substances are </a:t>
            </a:r>
            <a:r>
              <a:rPr lang="en-US" sz="2800">
                <a:solidFill>
                  <a:srgbClr val="000080"/>
                </a:solidFill>
              </a:rPr>
              <a:t>solutes</a:t>
            </a:r>
            <a:r>
              <a:rPr lang="en-US" sz="2800"/>
              <a:t>.</a:t>
            </a:r>
          </a:p>
        </p:txBody>
      </p:sp>
      <p:pic>
        <p:nvPicPr>
          <p:cNvPr id="3079" name="Picture 7" descr="04_16c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3703"/>
          <a:stretch>
            <a:fillRect/>
          </a:stretch>
        </p:blipFill>
        <p:spPr>
          <a:xfrm>
            <a:off x="990600" y="1676400"/>
            <a:ext cx="2373313" cy="4572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7772400" cy="4114800"/>
          </a:xfrm>
        </p:spPr>
        <p:txBody>
          <a:bodyPr/>
          <a:lstStyle/>
          <a:p>
            <a:r>
              <a:rPr lang="en-US" sz="2400" dirty="0"/>
              <a:t>25 mL of 0.67 M  of H</a:t>
            </a:r>
            <a:r>
              <a:rPr lang="en-US" sz="2400" baseline="-25000" dirty="0"/>
              <a:t>2</a:t>
            </a:r>
            <a:r>
              <a:rPr lang="en-US" sz="2400" dirty="0"/>
              <a:t>SO</a:t>
            </a:r>
            <a:r>
              <a:rPr lang="en-US" sz="2400" baseline="-25000" dirty="0"/>
              <a:t>4 </a:t>
            </a:r>
            <a:r>
              <a:rPr lang="en-US" sz="2400" dirty="0"/>
              <a:t> is added to 35 mL of </a:t>
            </a:r>
            <a:r>
              <a:rPr lang="en-US" sz="2400" dirty="0" smtClean="0"/>
              <a:t>0.40M SrCl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/>
              <a:t>. What mass of </a:t>
            </a:r>
            <a:r>
              <a:rPr lang="en-US" sz="2400" dirty="0" smtClean="0"/>
              <a:t>SrSO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</a:t>
            </a:r>
            <a:r>
              <a:rPr lang="en-US" sz="2400" dirty="0"/>
              <a:t>is formed? 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7772400" cy="4114800"/>
          </a:xfrm>
        </p:spPr>
        <p:txBody>
          <a:bodyPr/>
          <a:lstStyle/>
          <a:p>
            <a:r>
              <a:rPr lang="en-US" sz="2400" dirty="0"/>
              <a:t>What volume of 0.204 M </a:t>
            </a:r>
            <a:r>
              <a:rPr lang="en-US" sz="2400" dirty="0" err="1"/>
              <a:t>HCl</a:t>
            </a:r>
            <a:r>
              <a:rPr lang="en-US" sz="2400" dirty="0"/>
              <a:t> is needed to precipitate the silver from 50.ml of 0.0500 M silver nitrate solution ?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Acids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495800" cy="4114800"/>
          </a:xfrm>
        </p:spPr>
        <p:txBody>
          <a:bodyPr/>
          <a:lstStyle/>
          <a:p>
            <a:r>
              <a:rPr lang="en-US" sz="2800"/>
              <a:t>Arrhenius defined acids as substances that increase the concentration of H</a:t>
            </a:r>
            <a:r>
              <a:rPr lang="en-US" sz="2800" baseline="30000"/>
              <a:t>+</a:t>
            </a:r>
            <a:r>
              <a:rPr lang="en-US" sz="2800"/>
              <a:t> when dissolved in water.</a:t>
            </a:r>
          </a:p>
          <a:p>
            <a:r>
              <a:rPr lang="en-US" sz="2800"/>
              <a:t>Brønsted</a:t>
            </a:r>
            <a:r>
              <a:rPr lang="en-US" sz="2800">
                <a:cs typeface="Arial" charset="0"/>
              </a:rPr>
              <a:t> and </a:t>
            </a:r>
            <a:r>
              <a:rPr lang="en-US" sz="2800"/>
              <a:t>Lowry defined them as proton donors.</a:t>
            </a:r>
          </a:p>
        </p:txBody>
      </p:sp>
      <p:pic>
        <p:nvPicPr>
          <p:cNvPr id="60430" name="Picture 14" descr="04_09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3703"/>
          <a:stretch>
            <a:fillRect/>
          </a:stretch>
        </p:blipFill>
        <p:spPr>
          <a:xfrm>
            <a:off x="444500" y="1676400"/>
            <a:ext cx="4006850" cy="42672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Acids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2672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dirty="0"/>
              <a:t>	There are only </a:t>
            </a:r>
            <a:r>
              <a:rPr lang="en-US" sz="2800" dirty="0" smtClean="0"/>
              <a:t>six </a:t>
            </a:r>
            <a:r>
              <a:rPr lang="en-US" sz="2800" dirty="0"/>
              <a:t>strong acids:</a:t>
            </a:r>
          </a:p>
          <a:p>
            <a:pPr lvl="1">
              <a:buFontTx/>
              <a:buChar char="•"/>
            </a:pPr>
            <a:r>
              <a:rPr lang="en-US" sz="2400" dirty="0"/>
              <a:t>Hydrochloric (</a:t>
            </a:r>
            <a:r>
              <a:rPr lang="en-US" sz="2400" dirty="0" err="1"/>
              <a:t>HCl</a:t>
            </a:r>
            <a:r>
              <a:rPr lang="en-US" sz="2400" dirty="0"/>
              <a:t>)</a:t>
            </a:r>
          </a:p>
          <a:p>
            <a:pPr lvl="1">
              <a:buFontTx/>
              <a:buChar char="•"/>
            </a:pPr>
            <a:r>
              <a:rPr lang="en-US" sz="2400" dirty="0" err="1"/>
              <a:t>Hydrobromic</a:t>
            </a:r>
            <a:r>
              <a:rPr lang="en-US" sz="2400" dirty="0"/>
              <a:t> (</a:t>
            </a:r>
            <a:r>
              <a:rPr lang="en-US" sz="2400" dirty="0" err="1"/>
              <a:t>HBr</a:t>
            </a:r>
            <a:r>
              <a:rPr lang="en-US" sz="2400" dirty="0"/>
              <a:t>)</a:t>
            </a:r>
          </a:p>
          <a:p>
            <a:pPr lvl="1">
              <a:buFontTx/>
              <a:buChar char="•"/>
            </a:pPr>
            <a:r>
              <a:rPr lang="en-US" sz="2400" dirty="0" err="1"/>
              <a:t>Hydroiodic</a:t>
            </a:r>
            <a:r>
              <a:rPr lang="en-US" sz="2400" dirty="0"/>
              <a:t> (HI)</a:t>
            </a:r>
          </a:p>
          <a:p>
            <a:pPr lvl="1">
              <a:buFontTx/>
              <a:buChar char="•"/>
            </a:pPr>
            <a:r>
              <a:rPr lang="en-US" sz="2400" dirty="0"/>
              <a:t>Nitric (HNO</a:t>
            </a:r>
            <a:r>
              <a:rPr lang="en-US" sz="2400" baseline="-25000" dirty="0"/>
              <a:t>3</a:t>
            </a:r>
            <a:r>
              <a:rPr lang="en-US" sz="2400" dirty="0"/>
              <a:t>)</a:t>
            </a:r>
          </a:p>
          <a:p>
            <a:pPr lvl="1">
              <a:buFontTx/>
              <a:buChar char="•"/>
            </a:pPr>
            <a:r>
              <a:rPr lang="en-US" sz="2400" dirty="0"/>
              <a:t>Sulfuric (H</a:t>
            </a:r>
            <a:r>
              <a:rPr lang="en-US" sz="2400" baseline="-25000" dirty="0"/>
              <a:t>2</a:t>
            </a:r>
            <a:r>
              <a:rPr lang="en-US" sz="2400" dirty="0"/>
              <a:t>SO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</a:p>
          <a:p>
            <a:pPr lvl="1">
              <a:buFontTx/>
              <a:buChar char="•"/>
            </a:pPr>
            <a:r>
              <a:rPr lang="en-US" sz="2400" dirty="0" err="1" smtClean="0"/>
              <a:t>Perchloric</a:t>
            </a:r>
            <a:r>
              <a:rPr lang="en-US" sz="2400" dirty="0" smtClean="0"/>
              <a:t> </a:t>
            </a:r>
            <a:r>
              <a:rPr lang="en-US" sz="2400" dirty="0"/>
              <a:t>(HClO</a:t>
            </a:r>
            <a:r>
              <a:rPr lang="en-US" sz="2400" baseline="-25000" dirty="0"/>
              <a:t>4</a:t>
            </a:r>
            <a:r>
              <a:rPr lang="en-US" sz="2400" dirty="0"/>
              <a:t>)</a:t>
            </a:r>
          </a:p>
        </p:txBody>
      </p:sp>
      <p:pic>
        <p:nvPicPr>
          <p:cNvPr id="62473" name="Picture 9" descr="04_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49275" b="5602"/>
          <a:stretch>
            <a:fillRect/>
          </a:stretch>
        </p:blipFill>
        <p:spPr>
          <a:xfrm>
            <a:off x="914400" y="1600200"/>
            <a:ext cx="3030538" cy="4572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Bases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371600"/>
            <a:ext cx="4419600" cy="4572000"/>
          </a:xfrm>
        </p:spPr>
        <p:txBody>
          <a:bodyPr/>
          <a:lstStyle/>
          <a:p>
            <a:r>
              <a:rPr lang="en-US" sz="2800"/>
              <a:t>Arrhenius defined bases as substances that increase the concentration of OH</a:t>
            </a:r>
            <a:r>
              <a:rPr lang="en-US" baseline="30000">
                <a:cs typeface="Arial" charset="0"/>
              </a:rPr>
              <a:t>−</a:t>
            </a:r>
            <a:r>
              <a:rPr lang="en-US" sz="2800"/>
              <a:t> when dissolved in water.</a:t>
            </a:r>
          </a:p>
          <a:p>
            <a:r>
              <a:rPr lang="en-US" sz="2800"/>
              <a:t>Brønsted</a:t>
            </a:r>
            <a:r>
              <a:rPr lang="en-US" sz="2800">
                <a:cs typeface="Arial" charset="0"/>
              </a:rPr>
              <a:t> and </a:t>
            </a:r>
            <a:r>
              <a:rPr lang="en-US" sz="2800"/>
              <a:t>Lowry defined them as proton acceptors.</a:t>
            </a:r>
          </a:p>
        </p:txBody>
      </p:sp>
      <p:pic>
        <p:nvPicPr>
          <p:cNvPr id="63499" name="Picture 11" descr="04_07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45100" y="1447800"/>
            <a:ext cx="2616200" cy="41148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Bases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	The strong bases are the soluble metal salts of hydroxide ion:</a:t>
            </a:r>
          </a:p>
          <a:p>
            <a:pPr lvl="1">
              <a:buFontTx/>
              <a:buChar char="•"/>
            </a:pPr>
            <a:r>
              <a:rPr lang="en-US" sz="2400"/>
              <a:t>Alkali metals</a:t>
            </a:r>
          </a:p>
          <a:p>
            <a:pPr lvl="1">
              <a:buFontTx/>
              <a:buChar char="•"/>
            </a:pPr>
            <a:r>
              <a:rPr lang="en-US" sz="2400"/>
              <a:t>Calcium</a:t>
            </a:r>
          </a:p>
          <a:p>
            <a:pPr lvl="1">
              <a:buFontTx/>
              <a:buChar char="•"/>
            </a:pPr>
            <a:r>
              <a:rPr lang="en-US" sz="2400"/>
              <a:t>Strontium</a:t>
            </a:r>
          </a:p>
          <a:p>
            <a:pPr lvl="1">
              <a:buFontTx/>
              <a:buChar char="•"/>
            </a:pPr>
            <a:r>
              <a:rPr lang="en-US" sz="2400"/>
              <a:t>Barium</a:t>
            </a:r>
          </a:p>
        </p:txBody>
      </p:sp>
      <p:pic>
        <p:nvPicPr>
          <p:cNvPr id="64521" name="Picture 9" descr="04_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5187" t="76054" r="25427" b="7164"/>
          <a:stretch>
            <a:fillRect/>
          </a:stretch>
        </p:blipFill>
        <p:spPr>
          <a:xfrm>
            <a:off x="4572000" y="2514600"/>
            <a:ext cx="3657600" cy="1143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Acid-Base Reactions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	In an acid-base reaction, the acid donates a proton (H</a:t>
            </a:r>
            <a:r>
              <a:rPr lang="en-US" sz="2800" baseline="30000"/>
              <a:t>+</a:t>
            </a:r>
            <a:r>
              <a:rPr lang="en-US" sz="2800"/>
              <a:t>) to the base.</a:t>
            </a:r>
          </a:p>
        </p:txBody>
      </p:sp>
      <p:pic>
        <p:nvPicPr>
          <p:cNvPr id="65545" name="Picture 9" descr="04_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3847"/>
          <a:stretch>
            <a:fillRect/>
          </a:stretch>
        </p:blipFill>
        <p:spPr>
          <a:xfrm>
            <a:off x="685800" y="2305050"/>
            <a:ext cx="3810000" cy="3333750"/>
          </a:xfrm>
        </p:spPr>
      </p:pic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2209800" y="2209800"/>
            <a:ext cx="2311400" cy="3581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Neutralization Reactions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9144000" cy="16764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Generally, when solutions of an acid and a base are combined, the products are a salt and water.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-123825" y="2743200"/>
            <a:ext cx="9372600" cy="3810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CH</a:t>
            </a:r>
            <a:r>
              <a:rPr lang="en-US" baseline="-25000"/>
              <a:t>3</a:t>
            </a:r>
            <a:r>
              <a:rPr lang="en-US"/>
              <a:t>COOH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/>
              <a:t> + NaOH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/>
              <a:t> </a:t>
            </a:r>
            <a:r>
              <a:rPr lang="en-US">
                <a:sym typeface="Symbol" pitchFamily="-80" charset="2"/>
              </a:rPr>
              <a:t>CH</a:t>
            </a:r>
            <a:r>
              <a:rPr lang="en-US" baseline="-25000">
                <a:sym typeface="Symbol" pitchFamily="-80" charset="2"/>
              </a:rPr>
              <a:t>3</a:t>
            </a:r>
            <a:r>
              <a:rPr lang="en-US">
                <a:sym typeface="Symbol" pitchFamily="-80" charset="2"/>
              </a:rPr>
              <a:t>COONa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</a:t>
            </a:r>
          </a:p>
          <a:p>
            <a:pPr algn="ctr">
              <a:buFontTx/>
              <a:buNone/>
            </a:pPr>
            <a:endParaRPr lang="en-US">
              <a:sym typeface="Symbol" pitchFamily="-80" charset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Neutralization Reactions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9144000" cy="16764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When a strong acid reacts with a strong base, the net ionic equation is…</a:t>
            </a:r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-123825" y="2743200"/>
            <a:ext cx="9372600" cy="3810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HCl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/>
              <a:t> + NaOH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 sz="2400"/>
              <a:t> </a:t>
            </a:r>
            <a:r>
              <a:rPr lang="en-US"/>
              <a:t> </a:t>
            </a:r>
            <a:r>
              <a:rPr lang="en-US">
                <a:sym typeface="Symbol" pitchFamily="-80" charset="2"/>
              </a:rPr>
              <a:t> NaCl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</a:t>
            </a:r>
          </a:p>
          <a:p>
            <a:pPr algn="ctr">
              <a:buFontTx/>
              <a:buNone/>
            </a:pPr>
            <a:endParaRPr lang="en-US">
              <a:sym typeface="Symbol" pitchFamily="-80" charset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Neutralization Reactions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9144000" cy="16764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When a strong acid reacts with a strong base, the net ionic equation is…</a:t>
            </a:r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-123825" y="2743200"/>
            <a:ext cx="9372600" cy="3810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HCl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/>
              <a:t> + NaOH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 sz="2400"/>
              <a:t> </a:t>
            </a:r>
            <a:r>
              <a:rPr lang="en-US"/>
              <a:t> </a:t>
            </a:r>
            <a:r>
              <a:rPr lang="en-US">
                <a:sym typeface="Symbol" pitchFamily="-80" charset="2"/>
              </a:rPr>
              <a:t> NaCl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</a:t>
            </a:r>
          </a:p>
          <a:p>
            <a:pPr algn="ctr">
              <a:buFontTx/>
              <a:buNone/>
            </a:pPr>
            <a:endParaRPr lang="en-US">
              <a:sym typeface="Symbol" pitchFamily="-80" charset="2"/>
            </a:endParaRPr>
          </a:p>
          <a:p>
            <a:pPr algn="ctr">
              <a:buFontTx/>
              <a:buNone/>
            </a:pPr>
            <a:r>
              <a:rPr lang="en-US">
                <a:sym typeface="Symbol" pitchFamily="-80" charset="2"/>
              </a:rPr>
              <a:t>H</a:t>
            </a:r>
            <a:r>
              <a:rPr lang="en-US" baseline="30000">
                <a:sym typeface="Symbol" pitchFamily="-80" charset="2"/>
              </a:rPr>
              <a:t>+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 </a:t>
            </a:r>
            <a:r>
              <a:rPr lang="en-US">
                <a:sym typeface="Symbol" pitchFamily="-80" charset="2"/>
              </a:rPr>
              <a:t>+ Cl</a:t>
            </a:r>
            <a:r>
              <a:rPr lang="en-US" baseline="30000">
                <a:sym typeface="Symbol" pitchFamily="-80" charset="2"/>
              </a:rPr>
              <a:t>-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 </a:t>
            </a:r>
            <a:r>
              <a:rPr lang="en-US">
                <a:sym typeface="Symbol" pitchFamily="-80" charset="2"/>
              </a:rPr>
              <a:t>+ Na</a:t>
            </a:r>
            <a:r>
              <a:rPr lang="en-US" baseline="30000">
                <a:sym typeface="Symbol" pitchFamily="-80" charset="2"/>
              </a:rPr>
              <a:t>+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OH</a:t>
            </a:r>
            <a:r>
              <a:rPr lang="en-US" baseline="30000">
                <a:sym typeface="Symbol" pitchFamily="-80" charset="2"/>
              </a:rPr>
              <a:t>-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</a:t>
            </a:r>
            <a:r>
              <a:rPr lang="en-US" baseline="-25000">
                <a:sym typeface="Symbol" pitchFamily="-80" charset="2"/>
              </a:rPr>
              <a:t>  </a:t>
            </a:r>
            <a:r>
              <a:rPr lang="en-US">
                <a:sym typeface="Symbol" pitchFamily="-80" charset="2"/>
              </a:rPr>
              <a:t> </a:t>
            </a:r>
          </a:p>
          <a:p>
            <a:pPr algn="ctr">
              <a:buFontTx/>
              <a:buNone/>
            </a:pPr>
            <a:r>
              <a:rPr lang="en-US">
                <a:sym typeface="Symbol" pitchFamily="-80" charset="2"/>
              </a:rPr>
              <a:t>Na</a:t>
            </a:r>
            <a:r>
              <a:rPr lang="en-US" baseline="30000">
                <a:sym typeface="Symbol" pitchFamily="-80" charset="2"/>
              </a:rPr>
              <a:t>+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 </a:t>
            </a:r>
            <a:r>
              <a:rPr lang="en-US">
                <a:sym typeface="Symbol" pitchFamily="-80" charset="2"/>
              </a:rPr>
              <a:t>+ Cl</a:t>
            </a:r>
            <a:r>
              <a:rPr lang="en-US" baseline="30000">
                <a:sym typeface="Symbol" pitchFamily="-80" charset="2"/>
              </a:rPr>
              <a:t>-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 </a:t>
            </a:r>
            <a:r>
              <a:rPr lang="en-US">
                <a:sym typeface="Symbol" pitchFamily="-80" charset="2"/>
              </a:rPr>
              <a:t>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400">
                <a:sym typeface="Symbol" pitchFamily="-80" charset="2"/>
              </a:rPr>
              <a:t>)</a:t>
            </a:r>
          </a:p>
          <a:p>
            <a:pPr algn="ctr">
              <a:buFontTx/>
              <a:buNone/>
            </a:pPr>
            <a:endParaRPr lang="en-US" baseline="-25000">
              <a:sym typeface="Symbol" pitchFamily="-80" charset="2"/>
            </a:endParaRPr>
          </a:p>
        </p:txBody>
      </p:sp>
      <p:grpSp>
        <p:nvGrpSpPr>
          <p:cNvPr id="144389" name="Group 5"/>
          <p:cNvGrpSpPr>
            <a:grpSpLocks/>
          </p:cNvGrpSpPr>
          <p:nvPr/>
        </p:nvGrpSpPr>
        <p:grpSpPr bwMode="auto">
          <a:xfrm>
            <a:off x="2540000" y="3835400"/>
            <a:ext cx="2336800" cy="850900"/>
            <a:chOff x="1600" y="2416"/>
            <a:chExt cx="1472" cy="536"/>
          </a:xfrm>
        </p:grpSpPr>
        <p:sp>
          <p:nvSpPr>
            <p:cNvPr id="144390" name="Line 6"/>
            <p:cNvSpPr>
              <a:spLocks noChangeShapeType="1"/>
            </p:cNvSpPr>
            <p:nvPr/>
          </p:nvSpPr>
          <p:spPr bwMode="auto">
            <a:xfrm flipV="1">
              <a:off x="1712" y="2416"/>
              <a:ext cx="384" cy="192"/>
            </a:xfrm>
            <a:prstGeom prst="line">
              <a:avLst/>
            </a:prstGeom>
            <a:noFill/>
            <a:ln w="9525">
              <a:solidFill>
                <a:srgbClr val="0019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91" name="Line 7"/>
            <p:cNvSpPr>
              <a:spLocks noChangeShapeType="1"/>
            </p:cNvSpPr>
            <p:nvPr/>
          </p:nvSpPr>
          <p:spPr bwMode="auto">
            <a:xfrm flipV="1">
              <a:off x="2688" y="2416"/>
              <a:ext cx="384" cy="192"/>
            </a:xfrm>
            <a:prstGeom prst="line">
              <a:avLst/>
            </a:prstGeom>
            <a:noFill/>
            <a:ln w="9525">
              <a:solidFill>
                <a:srgbClr val="0019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92" name="Line 8"/>
            <p:cNvSpPr>
              <a:spLocks noChangeShapeType="1"/>
            </p:cNvSpPr>
            <p:nvPr/>
          </p:nvSpPr>
          <p:spPr bwMode="auto">
            <a:xfrm flipV="1">
              <a:off x="1600" y="2760"/>
              <a:ext cx="384" cy="192"/>
            </a:xfrm>
            <a:prstGeom prst="line">
              <a:avLst/>
            </a:prstGeom>
            <a:noFill/>
            <a:ln w="9525">
              <a:solidFill>
                <a:srgbClr val="0019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393" name="Line 9"/>
            <p:cNvSpPr>
              <a:spLocks noChangeShapeType="1"/>
            </p:cNvSpPr>
            <p:nvPr/>
          </p:nvSpPr>
          <p:spPr bwMode="auto">
            <a:xfrm flipV="1">
              <a:off x="2528" y="2760"/>
              <a:ext cx="384" cy="192"/>
            </a:xfrm>
            <a:prstGeom prst="line">
              <a:avLst/>
            </a:prstGeom>
            <a:noFill/>
            <a:ln w="9525">
              <a:solidFill>
                <a:srgbClr val="0019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Dissociation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r>
              <a:rPr lang="en-US" sz="2800"/>
              <a:t>When an ionic substance dissolves in water, the solvent pulls the individual ions from the crystal and solvates them.</a:t>
            </a:r>
          </a:p>
          <a:p>
            <a:r>
              <a:rPr lang="en-US" sz="2800"/>
              <a:t>This process is called </a:t>
            </a:r>
            <a:r>
              <a:rPr lang="en-US" sz="2800">
                <a:solidFill>
                  <a:srgbClr val="000080"/>
                </a:solidFill>
              </a:rPr>
              <a:t>dissociation</a:t>
            </a:r>
            <a:r>
              <a:rPr lang="en-US" sz="2800"/>
              <a:t>.</a:t>
            </a:r>
          </a:p>
        </p:txBody>
      </p:sp>
      <p:pic>
        <p:nvPicPr>
          <p:cNvPr id="6156" name="Picture 12" descr="04_0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r="52000" b="12920"/>
          <a:stretch>
            <a:fillRect/>
          </a:stretch>
        </p:blipFill>
        <p:spPr>
          <a:xfrm>
            <a:off x="304800" y="2106613"/>
            <a:ext cx="4038600" cy="345598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Neutralization Reactions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9144000" cy="16764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When a strong acid reacts with a strong base, the net ionic equation is…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-123825" y="2743200"/>
            <a:ext cx="9372600" cy="3810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HCl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/>
              <a:t> + NaOH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 sz="2400"/>
              <a:t> </a:t>
            </a:r>
            <a:r>
              <a:rPr lang="en-US"/>
              <a:t> </a:t>
            </a:r>
            <a:r>
              <a:rPr lang="en-US">
                <a:sym typeface="Symbol" pitchFamily="-80" charset="2"/>
              </a:rPr>
              <a:t> NaCl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</a:t>
            </a:r>
          </a:p>
          <a:p>
            <a:pPr algn="ctr">
              <a:buFontTx/>
              <a:buNone/>
            </a:pPr>
            <a:endParaRPr lang="en-US">
              <a:sym typeface="Symbol" pitchFamily="-80" charset="2"/>
            </a:endParaRPr>
          </a:p>
          <a:p>
            <a:pPr algn="ctr">
              <a:buFontTx/>
              <a:buNone/>
            </a:pPr>
            <a:r>
              <a:rPr lang="en-US">
                <a:sym typeface="Symbol" pitchFamily="-80" charset="2"/>
              </a:rPr>
              <a:t>H</a:t>
            </a:r>
            <a:r>
              <a:rPr lang="en-US" baseline="30000">
                <a:sym typeface="Symbol" pitchFamily="-80" charset="2"/>
              </a:rPr>
              <a:t>+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 </a:t>
            </a:r>
            <a:r>
              <a:rPr lang="en-US">
                <a:sym typeface="Symbol" pitchFamily="-80" charset="2"/>
              </a:rPr>
              <a:t>+ Cl</a:t>
            </a:r>
            <a:r>
              <a:rPr lang="en-US" baseline="30000">
                <a:sym typeface="Symbol" pitchFamily="-80" charset="2"/>
              </a:rPr>
              <a:t>-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 </a:t>
            </a:r>
            <a:r>
              <a:rPr lang="en-US">
                <a:sym typeface="Symbol" pitchFamily="-80" charset="2"/>
              </a:rPr>
              <a:t>+ Na</a:t>
            </a:r>
            <a:r>
              <a:rPr lang="en-US" baseline="30000">
                <a:sym typeface="Symbol" pitchFamily="-80" charset="2"/>
              </a:rPr>
              <a:t>+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OH</a:t>
            </a:r>
            <a:r>
              <a:rPr lang="en-US" baseline="30000">
                <a:sym typeface="Symbol" pitchFamily="-80" charset="2"/>
              </a:rPr>
              <a:t>-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</a:t>
            </a:r>
            <a:r>
              <a:rPr lang="en-US" baseline="-25000">
                <a:sym typeface="Symbol" pitchFamily="-80" charset="2"/>
              </a:rPr>
              <a:t>  </a:t>
            </a:r>
            <a:r>
              <a:rPr lang="en-US">
                <a:sym typeface="Symbol" pitchFamily="-80" charset="2"/>
              </a:rPr>
              <a:t> </a:t>
            </a:r>
          </a:p>
          <a:p>
            <a:pPr algn="ctr">
              <a:buFontTx/>
              <a:buNone/>
            </a:pPr>
            <a:r>
              <a:rPr lang="en-US">
                <a:sym typeface="Symbol" pitchFamily="-80" charset="2"/>
              </a:rPr>
              <a:t>Na</a:t>
            </a:r>
            <a:r>
              <a:rPr lang="en-US" baseline="30000">
                <a:sym typeface="Symbol" pitchFamily="-80" charset="2"/>
              </a:rPr>
              <a:t>+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 </a:t>
            </a:r>
            <a:r>
              <a:rPr lang="en-US">
                <a:sym typeface="Symbol" pitchFamily="-80" charset="2"/>
              </a:rPr>
              <a:t>+ Cl</a:t>
            </a:r>
            <a:r>
              <a:rPr lang="en-US" baseline="30000">
                <a:sym typeface="Symbol" pitchFamily="-80" charset="2"/>
              </a:rPr>
              <a:t>-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400">
                <a:sym typeface="Symbol" pitchFamily="-80" charset="2"/>
              </a:rPr>
              <a:t>) </a:t>
            </a:r>
            <a:r>
              <a:rPr lang="en-US">
                <a:sym typeface="Symbol" pitchFamily="-80" charset="2"/>
              </a:rPr>
              <a:t>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4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400">
                <a:sym typeface="Symbol" pitchFamily="-80" charset="2"/>
              </a:rPr>
              <a:t>)</a:t>
            </a:r>
          </a:p>
          <a:p>
            <a:pPr algn="ctr">
              <a:buFontTx/>
              <a:buNone/>
            </a:pPr>
            <a:endParaRPr lang="en-US">
              <a:sym typeface="Symbol" pitchFamily="-80" charset="2"/>
            </a:endParaRPr>
          </a:p>
          <a:p>
            <a:pPr algn="ctr">
              <a:buFontTx/>
              <a:buNone/>
            </a:pPr>
            <a:r>
              <a:rPr lang="en-US">
                <a:sym typeface="Symbol" pitchFamily="-80" charset="2"/>
              </a:rPr>
              <a:t>H</a:t>
            </a:r>
            <a:r>
              <a:rPr lang="en-US" baseline="30000">
                <a:sym typeface="Symbol" pitchFamily="-80" charset="2"/>
              </a:rPr>
              <a:t>+</a:t>
            </a:r>
            <a:r>
              <a:rPr lang="en-US">
                <a:sym typeface="Symbol" pitchFamily="-80" charset="2"/>
              </a:rPr>
              <a:t>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 +  OH</a:t>
            </a:r>
            <a:r>
              <a:rPr lang="en-US" baseline="30000">
                <a:sym typeface="Symbol" pitchFamily="-80" charset="2"/>
              </a:rPr>
              <a:t>-</a:t>
            </a:r>
            <a:r>
              <a:rPr lang="en-US">
                <a:sym typeface="Symbol" pitchFamily="-80" charset="2"/>
              </a:rPr>
              <a:t>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    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000">
                <a:sym typeface="Symbol" pitchFamily="-80" charset="2"/>
              </a:rPr>
              <a:t>)</a:t>
            </a:r>
            <a:endParaRPr lang="en-US">
              <a:sym typeface="Symbol" pitchFamily="-80" charset="2"/>
            </a:endParaRPr>
          </a:p>
        </p:txBody>
      </p:sp>
      <p:grpSp>
        <p:nvGrpSpPr>
          <p:cNvPr id="142341" name="Group 5"/>
          <p:cNvGrpSpPr>
            <a:grpSpLocks/>
          </p:cNvGrpSpPr>
          <p:nvPr/>
        </p:nvGrpSpPr>
        <p:grpSpPr bwMode="auto">
          <a:xfrm>
            <a:off x="2540000" y="3835400"/>
            <a:ext cx="2336800" cy="850900"/>
            <a:chOff x="1600" y="2416"/>
            <a:chExt cx="1472" cy="536"/>
          </a:xfrm>
        </p:grpSpPr>
        <p:sp>
          <p:nvSpPr>
            <p:cNvPr id="142342" name="Line 6"/>
            <p:cNvSpPr>
              <a:spLocks noChangeShapeType="1"/>
            </p:cNvSpPr>
            <p:nvPr/>
          </p:nvSpPr>
          <p:spPr bwMode="auto">
            <a:xfrm flipV="1">
              <a:off x="1712" y="2416"/>
              <a:ext cx="384" cy="192"/>
            </a:xfrm>
            <a:prstGeom prst="line">
              <a:avLst/>
            </a:prstGeom>
            <a:noFill/>
            <a:ln w="9525">
              <a:solidFill>
                <a:srgbClr val="0019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343" name="Line 7"/>
            <p:cNvSpPr>
              <a:spLocks noChangeShapeType="1"/>
            </p:cNvSpPr>
            <p:nvPr/>
          </p:nvSpPr>
          <p:spPr bwMode="auto">
            <a:xfrm flipV="1">
              <a:off x="2688" y="2416"/>
              <a:ext cx="384" cy="192"/>
            </a:xfrm>
            <a:prstGeom prst="line">
              <a:avLst/>
            </a:prstGeom>
            <a:noFill/>
            <a:ln w="9525">
              <a:solidFill>
                <a:srgbClr val="0019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344" name="Line 8"/>
            <p:cNvSpPr>
              <a:spLocks noChangeShapeType="1"/>
            </p:cNvSpPr>
            <p:nvPr/>
          </p:nvSpPr>
          <p:spPr bwMode="auto">
            <a:xfrm flipV="1">
              <a:off x="1600" y="2760"/>
              <a:ext cx="384" cy="192"/>
            </a:xfrm>
            <a:prstGeom prst="line">
              <a:avLst/>
            </a:prstGeom>
            <a:noFill/>
            <a:ln w="9525">
              <a:solidFill>
                <a:srgbClr val="0019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345" name="Line 9"/>
            <p:cNvSpPr>
              <a:spLocks noChangeShapeType="1"/>
            </p:cNvSpPr>
            <p:nvPr/>
          </p:nvSpPr>
          <p:spPr bwMode="auto">
            <a:xfrm flipV="1">
              <a:off x="2528" y="2760"/>
              <a:ext cx="384" cy="192"/>
            </a:xfrm>
            <a:prstGeom prst="line">
              <a:avLst/>
            </a:prstGeom>
            <a:noFill/>
            <a:ln w="9525">
              <a:solidFill>
                <a:srgbClr val="0019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2346" name="Oval 10"/>
          <p:cNvSpPr>
            <a:spLocks noChangeArrowheads="1"/>
          </p:cNvSpPr>
          <p:nvPr/>
        </p:nvSpPr>
        <p:spPr bwMode="auto">
          <a:xfrm>
            <a:off x="1752600" y="5029200"/>
            <a:ext cx="5638800" cy="1143000"/>
          </a:xfrm>
          <a:prstGeom prst="ellipse">
            <a:avLst/>
          </a:prstGeom>
          <a:noFill/>
          <a:ln w="9525">
            <a:solidFill>
              <a:srgbClr val="00199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04800"/>
            <a:ext cx="7772400" cy="4114800"/>
          </a:xfrm>
        </p:spPr>
        <p:txBody>
          <a:bodyPr/>
          <a:lstStyle/>
          <a:p>
            <a:r>
              <a:rPr lang="en-US" sz="2400" dirty="0" smtClean="0"/>
              <a:t>A 50.00 mL sample of aqueous </a:t>
            </a:r>
            <a:r>
              <a:rPr lang="en-US" sz="2400" dirty="0" err="1" smtClean="0"/>
              <a:t>Ca</a:t>
            </a:r>
            <a:r>
              <a:rPr lang="en-US" sz="2400" dirty="0" smtClean="0"/>
              <a:t>(OH)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requires 34.66 mL of 0.0980 M Nitric acid for neutralization. What is molarity of </a:t>
            </a:r>
            <a:r>
              <a:rPr lang="en-US" sz="2400" dirty="0" err="1" smtClean="0"/>
              <a:t>Ca</a:t>
            </a:r>
            <a:r>
              <a:rPr lang="en-US" sz="2400" dirty="0" smtClean="0"/>
              <a:t>(OH)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63669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7772400" cy="4114800"/>
          </a:xfrm>
          <a:noFill/>
        </p:spPr>
        <p:txBody>
          <a:bodyPr/>
          <a:lstStyle/>
          <a:p>
            <a:r>
              <a:rPr lang="en-US" sz="2800" dirty="0" smtClean="0"/>
              <a:t>75 mL of 0.25M </a:t>
            </a:r>
            <a:r>
              <a:rPr lang="en-US" sz="2800" dirty="0" err="1" smtClean="0"/>
              <a:t>HCl</a:t>
            </a:r>
            <a:r>
              <a:rPr lang="en-US" sz="2800" dirty="0" smtClean="0"/>
              <a:t> is mixed with 225 mL of 0.055 M Ba(OH)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. What is the concentration of the excess H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 or OH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 ?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43087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Gas-Forming Reactions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52600"/>
            <a:ext cx="7772400" cy="2362200"/>
          </a:xfrm>
        </p:spPr>
        <p:txBody>
          <a:bodyPr/>
          <a:lstStyle/>
          <a:p>
            <a:r>
              <a:rPr lang="en-US"/>
              <a:t>Some metathesis reactions do not give the product expected.</a:t>
            </a:r>
          </a:p>
          <a:p>
            <a:r>
              <a:rPr lang="en-US"/>
              <a:t>In this reaction, the expected product (H</a:t>
            </a:r>
            <a:r>
              <a:rPr lang="en-US" baseline="-25000"/>
              <a:t>2</a:t>
            </a:r>
            <a:r>
              <a:rPr lang="en-US"/>
              <a:t>CO</a:t>
            </a:r>
            <a:r>
              <a:rPr lang="en-US" baseline="-25000"/>
              <a:t>3</a:t>
            </a:r>
            <a:r>
              <a:rPr lang="en-US"/>
              <a:t>) decomposes to give a gaseous product (CO</a:t>
            </a:r>
            <a:r>
              <a:rPr lang="en-US" baseline="-25000"/>
              <a:t>2</a:t>
            </a:r>
            <a:r>
              <a:rPr lang="en-US"/>
              <a:t>).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-152400" y="4343400"/>
            <a:ext cx="9296400" cy="2286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CaCO</a:t>
            </a:r>
            <a:r>
              <a:rPr lang="en-US" baseline="-25000"/>
              <a:t>3 </a:t>
            </a:r>
            <a:r>
              <a:rPr lang="en-US" sz="2000"/>
              <a:t>(</a:t>
            </a:r>
            <a:r>
              <a:rPr lang="en-US" sz="2000" i="1"/>
              <a:t>s</a:t>
            </a:r>
            <a:r>
              <a:rPr lang="en-US" sz="2000"/>
              <a:t>)</a:t>
            </a:r>
            <a:r>
              <a:rPr lang="en-US"/>
              <a:t> + HCl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 sz="2400"/>
              <a:t> </a:t>
            </a:r>
            <a:r>
              <a:rPr lang="en-US">
                <a:sym typeface="Symbol" pitchFamily="-80" charset="2"/>
              </a:rPr>
              <a:t>CaCl</a:t>
            </a:r>
            <a:r>
              <a:rPr lang="en-US" baseline="-25000">
                <a:sym typeface="Symbol" pitchFamily="-80" charset="2"/>
              </a:rPr>
              <a:t>2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CO</a:t>
            </a:r>
            <a:r>
              <a:rPr lang="en-US" baseline="-25000">
                <a:sym typeface="Symbol" pitchFamily="-80" charset="2"/>
              </a:rPr>
              <a:t>2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g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</a:t>
            </a:r>
          </a:p>
          <a:p>
            <a:pPr algn="ctr">
              <a:buFontTx/>
              <a:buNone/>
            </a:pPr>
            <a:endParaRPr lang="en-US"/>
          </a:p>
        </p:txBody>
      </p:sp>
      <p:pic>
        <p:nvPicPr>
          <p:cNvPr id="80902" name="Picture 6" descr="04_09"/>
          <p:cNvPicPr>
            <a:picLocks noChangeAspect="1" noChangeArrowheads="1"/>
          </p:cNvPicPr>
          <p:nvPr/>
        </p:nvPicPr>
        <p:blipFill>
          <a:blip r:embed="rId3" cstate="print"/>
          <a:srcRect b="4445"/>
          <a:stretch>
            <a:fillRect/>
          </a:stretch>
        </p:blipFill>
        <p:spPr bwMode="auto">
          <a:xfrm>
            <a:off x="5638800" y="4953000"/>
            <a:ext cx="1730375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Gas-Forming Reactions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23622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When a carbonate or bicarbonate reacts with an acid, the products are a salt, carbon dioxide, and water.</a:t>
            </a: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-152400" y="4343400"/>
            <a:ext cx="9296400" cy="2286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CaCO</a:t>
            </a:r>
            <a:r>
              <a:rPr lang="en-US" baseline="-25000"/>
              <a:t>3 </a:t>
            </a:r>
            <a:r>
              <a:rPr lang="en-US" sz="2000"/>
              <a:t>(</a:t>
            </a:r>
            <a:r>
              <a:rPr lang="en-US" sz="2000" i="1"/>
              <a:t>s</a:t>
            </a:r>
            <a:r>
              <a:rPr lang="en-US" sz="2000"/>
              <a:t>)</a:t>
            </a:r>
            <a:r>
              <a:rPr lang="en-US"/>
              <a:t> + HCl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 sz="2400"/>
              <a:t> </a:t>
            </a:r>
            <a:r>
              <a:rPr lang="en-US">
                <a:sym typeface="Symbol" pitchFamily="-80" charset="2"/>
              </a:rPr>
              <a:t>CaCl</a:t>
            </a:r>
            <a:r>
              <a:rPr lang="en-US" baseline="-25000">
                <a:sym typeface="Symbol" pitchFamily="-80" charset="2"/>
              </a:rPr>
              <a:t>2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CO</a:t>
            </a:r>
            <a:r>
              <a:rPr lang="en-US" baseline="-25000">
                <a:sym typeface="Symbol" pitchFamily="-80" charset="2"/>
              </a:rPr>
              <a:t>2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g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</a:t>
            </a:r>
          </a:p>
          <a:p>
            <a:pPr algn="ctr">
              <a:buFontTx/>
              <a:buNone/>
            </a:pPr>
            <a:r>
              <a:rPr lang="en-US">
                <a:sym typeface="Symbol" pitchFamily="-80" charset="2"/>
              </a:rPr>
              <a:t>NaHCO</a:t>
            </a:r>
            <a:r>
              <a:rPr lang="en-US" baseline="-25000">
                <a:sym typeface="Symbol" pitchFamily="-80" charset="2"/>
              </a:rPr>
              <a:t>3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HBr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 sz="2400">
                <a:sym typeface="Symbol" pitchFamily="-80" charset="2"/>
              </a:rPr>
              <a:t> </a:t>
            </a:r>
            <a:r>
              <a:rPr lang="en-US">
                <a:sym typeface="Symbol" pitchFamily="-80" charset="2"/>
              </a:rPr>
              <a:t>NaBr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 baseline="-25000">
                <a:sym typeface="Symbol" pitchFamily="-80" charset="2"/>
              </a:rPr>
              <a:t> </a:t>
            </a:r>
            <a:r>
              <a:rPr lang="en-US">
                <a:sym typeface="Symbol" pitchFamily="-80" charset="2"/>
              </a:rPr>
              <a:t>+ CO</a:t>
            </a:r>
            <a:r>
              <a:rPr lang="en-US" baseline="-25000">
                <a:sym typeface="Symbol" pitchFamily="-80" charset="2"/>
              </a:rPr>
              <a:t>2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g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</a:t>
            </a:r>
          </a:p>
          <a:p>
            <a:pPr algn="ctr">
              <a:buFontTx/>
              <a:buNone/>
            </a:pP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Gas-Forming Reactions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23622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	Similarly, when a sulfite reacts with an acid, the products are a salt, sulfur dioxide, and water.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-152400" y="4343400"/>
            <a:ext cx="9296400" cy="2286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>
                <a:sym typeface="Symbol" pitchFamily="-80" charset="2"/>
              </a:rPr>
              <a:t>SrSO</a:t>
            </a:r>
            <a:r>
              <a:rPr lang="en-US" baseline="-25000">
                <a:sym typeface="Symbol" pitchFamily="-80" charset="2"/>
              </a:rPr>
              <a:t>3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s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+ 2 HI</a:t>
            </a:r>
            <a:r>
              <a:rPr lang="en-US" baseline="-25000">
                <a:sym typeface="Symbol" pitchFamily="-80" charset="2"/>
              </a:rPr>
              <a:t>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SrI</a:t>
            </a:r>
            <a:r>
              <a:rPr lang="en-US" baseline="-25000">
                <a:sym typeface="Symbol" pitchFamily="-80" charset="2"/>
              </a:rPr>
              <a:t>2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SO</a:t>
            </a:r>
            <a:r>
              <a:rPr lang="en-US" baseline="-25000">
                <a:sym typeface="Symbol" pitchFamily="-80" charset="2"/>
              </a:rPr>
              <a:t>2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g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O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l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Gas-Forming Reactions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7772400" cy="2362200"/>
          </a:xfrm>
        </p:spPr>
        <p:txBody>
          <a:bodyPr/>
          <a:lstStyle/>
          <a:p>
            <a:r>
              <a:rPr lang="en-US"/>
              <a:t>This reaction gives the predicted product, but you had better carry it out in the hood, or you will be </a:t>
            </a:r>
            <a:r>
              <a:rPr lang="en-US" i="1"/>
              <a:t>very</a:t>
            </a:r>
            <a:r>
              <a:rPr lang="en-US"/>
              <a:t> unpopular!</a:t>
            </a:r>
          </a:p>
          <a:p>
            <a:r>
              <a:rPr lang="en-US"/>
              <a:t>But just as in the previous examples, a gas is formed as a product of this reaction.</a:t>
            </a:r>
          </a:p>
        </p:txBody>
      </p:sp>
      <p:sp>
        <p:nvSpPr>
          <p:cNvPr id="829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4648200"/>
            <a:ext cx="8686800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Na</a:t>
            </a:r>
            <a:r>
              <a:rPr lang="en-US" baseline="-25000"/>
              <a:t>2</a:t>
            </a:r>
            <a:r>
              <a:rPr lang="en-US"/>
              <a:t>S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/>
              <a:t> + H</a:t>
            </a:r>
            <a:r>
              <a:rPr lang="en-US" baseline="-25000"/>
              <a:t>2</a:t>
            </a:r>
            <a:r>
              <a:rPr lang="en-US"/>
              <a:t>SO</a:t>
            </a:r>
            <a:r>
              <a:rPr lang="en-US" baseline="-25000"/>
              <a:t>4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/>
              <a:t> </a:t>
            </a:r>
            <a:r>
              <a:rPr lang="en-US">
                <a:sym typeface="Symbol" pitchFamily="-80" charset="2"/>
              </a:rPr>
              <a:t> Na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SO</a:t>
            </a:r>
            <a:r>
              <a:rPr lang="en-US" baseline="-25000">
                <a:sym typeface="Symbol" pitchFamily="-80" charset="2"/>
              </a:rPr>
              <a:t>4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>
                <a:sym typeface="Symbol" pitchFamily="-80" charset="2"/>
              </a:rPr>
              <a:t> + H</a:t>
            </a:r>
            <a:r>
              <a:rPr lang="en-US" baseline="-25000">
                <a:sym typeface="Symbol" pitchFamily="-80" charset="2"/>
              </a:rPr>
              <a:t>2</a:t>
            </a:r>
            <a:r>
              <a:rPr lang="en-US">
                <a:sym typeface="Symbol" pitchFamily="-80" charset="2"/>
              </a:rPr>
              <a:t>S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g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 sz="2400">
                <a:sym typeface="Symbol" pitchFamily="-80" charset="2"/>
              </a:rPr>
              <a:t> </a:t>
            </a:r>
            <a:endParaRPr lang="en-US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/>
          <a:lstStyle/>
          <a:p>
            <a:r>
              <a:rPr lang="en-US"/>
              <a:t>Oxidation-Reduction Reactions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An </a:t>
            </a:r>
            <a:r>
              <a:rPr lang="en-US" sz="2800">
                <a:solidFill>
                  <a:srgbClr val="000080"/>
                </a:solidFill>
              </a:rPr>
              <a:t>oxidation</a:t>
            </a:r>
            <a:r>
              <a:rPr lang="en-US" sz="2800"/>
              <a:t> occurs when an atom or ion </a:t>
            </a:r>
            <a:r>
              <a:rPr lang="en-US" sz="2800" i="1"/>
              <a:t>loses</a:t>
            </a:r>
            <a:r>
              <a:rPr lang="en-US" sz="2800"/>
              <a:t> electrons.</a:t>
            </a:r>
          </a:p>
          <a:p>
            <a:r>
              <a:rPr lang="en-US" sz="2800"/>
              <a:t>A </a:t>
            </a:r>
            <a:r>
              <a:rPr lang="en-US" sz="2800">
                <a:solidFill>
                  <a:srgbClr val="000080"/>
                </a:solidFill>
              </a:rPr>
              <a:t>reduction</a:t>
            </a:r>
            <a:r>
              <a:rPr lang="en-US" sz="2800"/>
              <a:t> occurs when an atom or ion </a:t>
            </a:r>
            <a:r>
              <a:rPr lang="en-US" sz="2800" i="1"/>
              <a:t>gains</a:t>
            </a:r>
            <a:r>
              <a:rPr lang="en-US" sz="2800"/>
              <a:t> electrons.</a:t>
            </a:r>
          </a:p>
          <a:p>
            <a:r>
              <a:rPr lang="en-US" sz="2800"/>
              <a:t>One cannot occur without the other.</a:t>
            </a:r>
          </a:p>
        </p:txBody>
      </p:sp>
      <p:pic>
        <p:nvPicPr>
          <p:cNvPr id="88074" name="Picture 10" descr="04_12-01UN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3044"/>
          <a:stretch>
            <a:fillRect/>
          </a:stretch>
        </p:blipFill>
        <p:spPr>
          <a:xfrm>
            <a:off x="4648200" y="2578100"/>
            <a:ext cx="3810000" cy="2832100"/>
          </a:xfrm>
        </p:spPr>
      </p:pic>
      <p:sp>
        <p:nvSpPr>
          <p:cNvPr id="88076" name="Rectangle 12"/>
          <p:cNvSpPr>
            <a:spLocks noChangeArrowheads="1"/>
          </p:cNvSpPr>
          <p:nvPr/>
        </p:nvSpPr>
        <p:spPr bwMode="auto">
          <a:xfrm>
            <a:off x="7083425" y="4040188"/>
            <a:ext cx="1444625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8077" name="Rectangle 13"/>
          <p:cNvSpPr>
            <a:spLocks noChangeArrowheads="1"/>
          </p:cNvSpPr>
          <p:nvPr/>
        </p:nvSpPr>
        <p:spPr bwMode="auto">
          <a:xfrm>
            <a:off x="5032375" y="4040188"/>
            <a:ext cx="1444625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Oxidation Numbers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	To determine if an oxidation-reduction reaction has occurred, we assign an </a:t>
            </a:r>
            <a:r>
              <a:rPr lang="en-US">
                <a:solidFill>
                  <a:srgbClr val="000080"/>
                </a:solidFill>
              </a:rPr>
              <a:t>oxidation number</a:t>
            </a:r>
            <a:r>
              <a:rPr lang="en-US"/>
              <a:t> to each element in a neutral compound or charged entity.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Oxidation Numbers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2362200"/>
          </a:xfrm>
        </p:spPr>
        <p:txBody>
          <a:bodyPr/>
          <a:lstStyle/>
          <a:p>
            <a:r>
              <a:rPr lang="en-US"/>
              <a:t>Elements in their elemental form have an oxidation number of 0.</a:t>
            </a:r>
          </a:p>
          <a:p>
            <a:r>
              <a:rPr lang="en-US"/>
              <a:t>The oxidation number of a monatomic ion is the same as its charge.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Dissociation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038600" cy="4572000"/>
          </a:xfrm>
        </p:spPr>
        <p:txBody>
          <a:bodyPr/>
          <a:lstStyle/>
          <a:p>
            <a:r>
              <a:rPr lang="en-US" sz="2800"/>
              <a:t>An </a:t>
            </a:r>
            <a:r>
              <a:rPr lang="en-US" sz="2800">
                <a:solidFill>
                  <a:srgbClr val="000080"/>
                </a:solidFill>
              </a:rPr>
              <a:t>electrolyte</a:t>
            </a:r>
            <a:r>
              <a:rPr lang="en-US" sz="2800"/>
              <a:t> is a  substances that dissociates into ions when dissolved in water.</a:t>
            </a:r>
          </a:p>
        </p:txBody>
      </p:sp>
      <p:pic>
        <p:nvPicPr>
          <p:cNvPr id="155652" name="Picture 4" descr="04_0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r="52000" b="12920"/>
          <a:stretch>
            <a:fillRect/>
          </a:stretch>
        </p:blipFill>
        <p:spPr>
          <a:xfrm>
            <a:off x="304800" y="2106613"/>
            <a:ext cx="4038600" cy="345598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Oxidation Numbers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267200"/>
          </a:xfrm>
        </p:spPr>
        <p:txBody>
          <a:bodyPr/>
          <a:lstStyle/>
          <a:p>
            <a:r>
              <a:rPr lang="en-US"/>
              <a:t>Nonmetals tend to have negative oxidation numbers, although some are positive in certain compounds or ions.</a:t>
            </a:r>
          </a:p>
          <a:p>
            <a:pPr lvl="1">
              <a:buFont typeface="Wingdings" pitchFamily="-60" charset="2"/>
              <a:buChar char="Ø"/>
            </a:pPr>
            <a:r>
              <a:rPr lang="en-US"/>
              <a:t>Oxygen has an oxidation number of </a:t>
            </a:r>
            <a:r>
              <a:rPr lang="en-US">
                <a:cs typeface="Arial" charset="0"/>
              </a:rPr>
              <a:t>−</a:t>
            </a:r>
            <a:r>
              <a:rPr lang="en-US"/>
              <a:t>2, except in the peroxide ion in which it has an oxidation number of </a:t>
            </a:r>
            <a:r>
              <a:rPr lang="en-US">
                <a:cs typeface="Arial" charset="0"/>
              </a:rPr>
              <a:t>−</a:t>
            </a:r>
            <a:r>
              <a:rPr lang="en-US"/>
              <a:t>1.</a:t>
            </a:r>
          </a:p>
          <a:p>
            <a:pPr lvl="1">
              <a:buFont typeface="Wingdings" pitchFamily="-60" charset="2"/>
              <a:buChar char="Ø"/>
            </a:pPr>
            <a:r>
              <a:rPr lang="en-US"/>
              <a:t>Hydrogen is </a:t>
            </a:r>
            <a:r>
              <a:rPr lang="en-US">
                <a:cs typeface="Arial" charset="0"/>
              </a:rPr>
              <a:t>−</a:t>
            </a:r>
            <a:r>
              <a:rPr lang="en-US"/>
              <a:t>1 when bonded to a metal, +1 when bonded to a nonmetal.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Oxidation Numbers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724400"/>
          </a:xfrm>
        </p:spPr>
        <p:txBody>
          <a:bodyPr/>
          <a:lstStyle/>
          <a:p>
            <a:r>
              <a:rPr lang="en-US"/>
              <a:t>Nonmetals tend to have negative oxidation numbers, although some are positive in certain compounds or ions.</a:t>
            </a:r>
          </a:p>
          <a:p>
            <a:pPr lvl="1">
              <a:buFont typeface="Wingdings" pitchFamily="-60" charset="2"/>
              <a:buChar char="Ø"/>
            </a:pPr>
            <a:r>
              <a:rPr lang="en-US"/>
              <a:t>Fluorine always has an oxidation number of </a:t>
            </a:r>
            <a:r>
              <a:rPr lang="en-US">
                <a:cs typeface="Arial" charset="0"/>
              </a:rPr>
              <a:t>−</a:t>
            </a:r>
            <a:r>
              <a:rPr lang="en-US"/>
              <a:t>1.</a:t>
            </a:r>
          </a:p>
          <a:p>
            <a:pPr lvl="1">
              <a:buFont typeface="Wingdings" pitchFamily="-60" charset="2"/>
              <a:buChar char="Ø"/>
            </a:pPr>
            <a:r>
              <a:rPr lang="en-US"/>
              <a:t>The other halogens have an oxidation number of </a:t>
            </a:r>
            <a:r>
              <a:rPr lang="en-US">
                <a:cs typeface="Arial" charset="0"/>
              </a:rPr>
              <a:t>−</a:t>
            </a:r>
            <a:r>
              <a:rPr lang="en-US"/>
              <a:t>1 when they are negative; they can have positive oxidation numbers, however, most notably in oxyanions.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Oxidation Numbers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4724400"/>
          </a:xfrm>
        </p:spPr>
        <p:txBody>
          <a:bodyPr/>
          <a:lstStyle/>
          <a:p>
            <a:r>
              <a:rPr lang="en-US"/>
              <a:t>The sum of the oxidation numbers in a neutral compound is 0.</a:t>
            </a:r>
          </a:p>
          <a:p>
            <a:r>
              <a:rPr lang="en-US"/>
              <a:t>The sum of the oxidation numbers in a polyatomic ion is the charge on the ion.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Oxidation States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Assign the oxidation states to each element in the following.</a:t>
            </a:r>
          </a:p>
          <a:p>
            <a:endParaRPr lang="en-US"/>
          </a:p>
          <a:p>
            <a:r>
              <a:rPr lang="en-US"/>
              <a:t>CO</a:t>
            </a:r>
            <a:r>
              <a:rPr lang="en-US" sz="4000" baseline="-25000"/>
              <a:t>2</a:t>
            </a:r>
            <a:r>
              <a:rPr lang="en-US"/>
              <a:t> 				NO</a:t>
            </a:r>
            <a:r>
              <a:rPr lang="en-US" baseline="-25000"/>
              <a:t>3</a:t>
            </a:r>
            <a:endParaRPr lang="en-US"/>
          </a:p>
          <a:p>
            <a:r>
              <a:rPr lang="en-US"/>
              <a:t> </a:t>
            </a:r>
          </a:p>
          <a:p>
            <a:r>
              <a:rPr lang="en-US"/>
              <a:t>H</a:t>
            </a:r>
            <a:r>
              <a:rPr lang="en-US" sz="4000" baseline="-25000"/>
              <a:t>2</a:t>
            </a:r>
            <a:r>
              <a:rPr lang="en-US"/>
              <a:t>SO</a:t>
            </a:r>
            <a:r>
              <a:rPr lang="en-US" sz="4000" baseline="-25000"/>
              <a:t>4</a:t>
            </a:r>
            <a:r>
              <a:rPr lang="en-US"/>
              <a:t> 				Fe</a:t>
            </a:r>
            <a:r>
              <a:rPr lang="en-US" baseline="-25000"/>
              <a:t>2</a:t>
            </a:r>
            <a:r>
              <a:rPr lang="en-US"/>
              <a:t>O</a:t>
            </a:r>
            <a:r>
              <a:rPr lang="en-US" baseline="-25000"/>
              <a:t>3</a:t>
            </a:r>
            <a:endParaRPr lang="en-US"/>
          </a:p>
          <a:p>
            <a:r>
              <a:rPr lang="en-US"/>
              <a:t> </a:t>
            </a:r>
          </a:p>
          <a:p>
            <a:r>
              <a:rPr lang="en-US"/>
              <a:t>Fe</a:t>
            </a:r>
            <a:r>
              <a:rPr lang="en-US" sz="4000" baseline="-25000"/>
              <a:t>3</a:t>
            </a:r>
            <a:r>
              <a:rPr lang="en-US"/>
              <a:t>O</a:t>
            </a:r>
            <a:r>
              <a:rPr lang="en-US" sz="4000" baseline="-25000"/>
              <a:t>4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Oxidation-Reduction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0100" y="1104900"/>
            <a:ext cx="7772400" cy="43053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Transfer electrons, so the oxidation states change.</a:t>
            </a:r>
          </a:p>
          <a:p>
            <a:pPr>
              <a:lnSpc>
                <a:spcPct val="90000"/>
              </a:lnSpc>
            </a:pPr>
            <a:r>
              <a:rPr lang="en-US"/>
              <a:t>Na + 2Cl</a:t>
            </a:r>
            <a:r>
              <a:rPr lang="en-US" sz="4000" baseline="-25000"/>
              <a:t>2</a:t>
            </a:r>
            <a:r>
              <a:rPr lang="en-US"/>
              <a:t> </a:t>
            </a:r>
            <a:r>
              <a:rPr lang="en-US">
                <a:latin typeface="Symbol" pitchFamily="-80" charset="2"/>
              </a:rPr>
              <a:t>®</a:t>
            </a:r>
            <a:r>
              <a:rPr lang="en-US"/>
              <a:t> 2NaCl</a:t>
            </a:r>
          </a:p>
          <a:p>
            <a:pPr>
              <a:lnSpc>
                <a:spcPct val="90000"/>
              </a:lnSpc>
            </a:pPr>
            <a:r>
              <a:rPr lang="en-US"/>
              <a:t>CH</a:t>
            </a:r>
            <a:r>
              <a:rPr lang="en-US" sz="4000" baseline="-25000"/>
              <a:t>4</a:t>
            </a:r>
            <a:r>
              <a:rPr lang="en-US"/>
              <a:t> + 2O</a:t>
            </a:r>
            <a:r>
              <a:rPr lang="en-US" sz="4000" baseline="-25000"/>
              <a:t>2</a:t>
            </a:r>
            <a:r>
              <a:rPr lang="en-US"/>
              <a:t> </a:t>
            </a:r>
            <a:r>
              <a:rPr lang="en-US">
                <a:latin typeface="Symbol" pitchFamily="-80" charset="2"/>
              </a:rPr>
              <a:t>®</a:t>
            </a:r>
            <a:r>
              <a:rPr lang="en-US"/>
              <a:t> CO</a:t>
            </a:r>
            <a:r>
              <a:rPr lang="en-US" sz="4000" baseline="-25000"/>
              <a:t>2</a:t>
            </a:r>
            <a:r>
              <a:rPr lang="en-US"/>
              <a:t> + 2H</a:t>
            </a:r>
            <a:r>
              <a:rPr lang="en-US" sz="4000" baseline="-25000"/>
              <a:t>2</a:t>
            </a:r>
            <a:r>
              <a:rPr lang="en-US"/>
              <a:t>O</a:t>
            </a:r>
          </a:p>
          <a:p>
            <a:pPr>
              <a:lnSpc>
                <a:spcPct val="90000"/>
              </a:lnSpc>
            </a:pPr>
            <a:r>
              <a:rPr lang="en-US"/>
              <a:t>Oxidation is the loss of electrons.</a:t>
            </a:r>
          </a:p>
          <a:p>
            <a:pPr>
              <a:lnSpc>
                <a:spcPct val="90000"/>
              </a:lnSpc>
            </a:pPr>
            <a:r>
              <a:rPr lang="en-US"/>
              <a:t>Reduction is the gain of electrons.</a:t>
            </a:r>
          </a:p>
          <a:p>
            <a:pPr>
              <a:lnSpc>
                <a:spcPct val="90000"/>
              </a:lnSpc>
            </a:pPr>
            <a:r>
              <a:rPr lang="en-US"/>
              <a:t>OIL RIG</a:t>
            </a:r>
          </a:p>
          <a:p>
            <a:pPr>
              <a:lnSpc>
                <a:spcPct val="90000"/>
              </a:lnSpc>
            </a:pPr>
            <a:r>
              <a:rPr lang="en-US"/>
              <a:t>LEO GER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Oxidation-Reduction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/>
              <a:t>Oxidation means an increase in oxidation state - lose electrons.</a:t>
            </a:r>
          </a:p>
          <a:p>
            <a:r>
              <a:rPr lang="en-US" dirty="0"/>
              <a:t>Reduction means a decrease in oxidation state - gain electrons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Identify the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8229600" cy="4572000"/>
          </a:xfrm>
          <a:noFill/>
          <a:ln/>
        </p:spPr>
        <p:txBody>
          <a:bodyPr/>
          <a:lstStyle/>
          <a:p>
            <a:r>
              <a:rPr lang="en-US" dirty="0" smtClean="0"/>
              <a:t>Substance </a:t>
            </a:r>
            <a:r>
              <a:rPr lang="en-US" dirty="0"/>
              <a:t>oxidized</a:t>
            </a:r>
          </a:p>
          <a:p>
            <a:r>
              <a:rPr lang="en-US" dirty="0"/>
              <a:t>Substance reduced</a:t>
            </a:r>
          </a:p>
          <a:p>
            <a:endParaRPr lang="en-US" dirty="0"/>
          </a:p>
          <a:p>
            <a:r>
              <a:rPr lang="en-US" dirty="0"/>
              <a:t>Fe</a:t>
            </a:r>
            <a:r>
              <a:rPr lang="en-US" baseline="-25000" dirty="0"/>
              <a:t> 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dirty="0"/>
              <a:t>) + O</a:t>
            </a:r>
            <a:r>
              <a:rPr lang="en-US" sz="4000" baseline="-25000" dirty="0"/>
              <a:t>2</a:t>
            </a:r>
            <a:r>
              <a:rPr lang="en-US" dirty="0"/>
              <a:t>(</a:t>
            </a:r>
            <a:r>
              <a:rPr lang="en-US" i="1" dirty="0"/>
              <a:t>g</a:t>
            </a:r>
            <a:r>
              <a:rPr lang="en-US" dirty="0"/>
              <a:t>) </a:t>
            </a:r>
            <a:r>
              <a:rPr lang="en-US" dirty="0">
                <a:latin typeface="Symbol" pitchFamily="-80" charset="2"/>
              </a:rPr>
              <a:t>®</a:t>
            </a:r>
            <a:r>
              <a:rPr lang="en-US" dirty="0"/>
              <a:t> Fe</a:t>
            </a:r>
            <a:r>
              <a:rPr lang="en-US" sz="4000" baseline="-25000" dirty="0"/>
              <a:t>2</a:t>
            </a:r>
            <a:r>
              <a:rPr lang="en-US" dirty="0"/>
              <a:t>O</a:t>
            </a:r>
            <a:r>
              <a:rPr lang="en-US" sz="4000" baseline="-25000" dirty="0"/>
              <a:t>3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dirty="0"/>
              <a:t>) </a:t>
            </a:r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458200" cy="4572000"/>
          </a:xfrm>
        </p:spPr>
        <p:txBody>
          <a:bodyPr/>
          <a:lstStyle/>
          <a:p>
            <a:r>
              <a:rPr lang="en-US"/>
              <a:t>Fe</a:t>
            </a:r>
            <a:r>
              <a:rPr lang="en-US" sz="4000" baseline="-25000"/>
              <a:t>2</a:t>
            </a:r>
            <a:r>
              <a:rPr lang="en-US"/>
              <a:t>O</a:t>
            </a:r>
            <a:r>
              <a:rPr lang="en-US" sz="4000" baseline="-25000"/>
              <a:t>3</a:t>
            </a:r>
            <a:r>
              <a:rPr lang="en-US"/>
              <a:t>(</a:t>
            </a:r>
            <a:r>
              <a:rPr lang="en-US" i="1"/>
              <a:t>s</a:t>
            </a:r>
            <a:r>
              <a:rPr lang="en-US"/>
              <a:t>)+ 3 CO(</a:t>
            </a:r>
            <a:r>
              <a:rPr lang="en-US" i="1"/>
              <a:t>g</a:t>
            </a:r>
            <a:r>
              <a:rPr lang="en-US"/>
              <a:t>) </a:t>
            </a:r>
            <a:r>
              <a:rPr lang="en-US">
                <a:latin typeface="Symbol" pitchFamily="-80" charset="2"/>
              </a:rPr>
              <a:t>®</a:t>
            </a:r>
            <a:r>
              <a:rPr lang="en-US"/>
              <a:t> 2 Fe(</a:t>
            </a:r>
            <a:r>
              <a:rPr lang="en-US" i="1"/>
              <a:t>l</a:t>
            </a:r>
            <a:r>
              <a:rPr lang="en-US"/>
              <a:t>) + 3 CO</a:t>
            </a:r>
            <a:r>
              <a:rPr lang="en-US" sz="4000" baseline="-25000"/>
              <a:t>2</a:t>
            </a:r>
            <a:r>
              <a:rPr lang="en-US"/>
              <a:t>(</a:t>
            </a:r>
            <a:r>
              <a:rPr lang="en-US" i="1"/>
              <a:t>g</a:t>
            </a:r>
            <a:r>
              <a:rPr lang="en-US"/>
              <a:t>)</a:t>
            </a:r>
          </a:p>
          <a:p>
            <a:endParaRPr lang="en-US"/>
          </a:p>
          <a:p>
            <a:endParaRPr lang="en-US"/>
          </a:p>
          <a:p>
            <a:r>
              <a:rPr lang="en-US" sz="2800"/>
              <a:t>SO</a:t>
            </a:r>
            <a:r>
              <a:rPr lang="en-US" sz="2800" baseline="-25000"/>
              <a:t>3</a:t>
            </a:r>
            <a:r>
              <a:rPr lang="en-US" sz="2800" baseline="30000"/>
              <a:t>-2</a:t>
            </a:r>
            <a:r>
              <a:rPr lang="en-US" sz="2800"/>
              <a:t> + H</a:t>
            </a:r>
            <a:r>
              <a:rPr lang="en-US" sz="2800" baseline="30000"/>
              <a:t>+</a:t>
            </a:r>
            <a:r>
              <a:rPr lang="en-US" sz="2800"/>
              <a:t> + MnO</a:t>
            </a:r>
            <a:r>
              <a:rPr lang="en-US" sz="2800" baseline="-25000"/>
              <a:t>4</a:t>
            </a:r>
            <a:r>
              <a:rPr lang="en-US" sz="2800" baseline="30000"/>
              <a:t>- </a:t>
            </a:r>
            <a:r>
              <a:rPr lang="en-US" sz="2800">
                <a:latin typeface="Symbol" pitchFamily="-80" charset="2"/>
              </a:rPr>
              <a:t>®</a:t>
            </a:r>
            <a:r>
              <a:rPr lang="en-US" sz="2800"/>
              <a:t> SO</a:t>
            </a:r>
            <a:r>
              <a:rPr lang="en-US" sz="2800" baseline="-25000"/>
              <a:t>4</a:t>
            </a:r>
            <a:r>
              <a:rPr lang="en-US" sz="2800" baseline="30000"/>
              <a:t>-2</a:t>
            </a:r>
            <a:r>
              <a:rPr lang="en-US" sz="2800"/>
              <a:t> + H</a:t>
            </a:r>
            <a:r>
              <a:rPr lang="en-US" sz="2800" baseline="-25000"/>
              <a:t>2</a:t>
            </a:r>
            <a:r>
              <a:rPr lang="en-US" sz="2800"/>
              <a:t>O + Mn</a:t>
            </a:r>
            <a:r>
              <a:rPr lang="en-US" sz="2800" baseline="30000"/>
              <a:t>+2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Half-Reactions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153400" cy="4572000"/>
          </a:xfrm>
          <a:noFill/>
          <a:ln/>
        </p:spPr>
        <p:txBody>
          <a:bodyPr/>
          <a:lstStyle/>
          <a:p>
            <a:r>
              <a:rPr lang="en-US"/>
              <a:t>All redox reactions can be thought of as happening in two halves.</a:t>
            </a:r>
          </a:p>
          <a:p>
            <a:r>
              <a:rPr lang="en-US"/>
              <a:t>One produces electrons - Oxidation half.</a:t>
            </a:r>
          </a:p>
          <a:p>
            <a:r>
              <a:rPr lang="en-US"/>
              <a:t>The other requires electrons - Reduction half.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838200"/>
            <a:ext cx="7772400" cy="4876800"/>
          </a:xfrm>
        </p:spPr>
        <p:txBody>
          <a:bodyPr/>
          <a:lstStyle/>
          <a:p>
            <a:r>
              <a:rPr lang="en-US" dirty="0"/>
              <a:t>Write the half reactions for the following.</a:t>
            </a:r>
          </a:p>
          <a:p>
            <a:r>
              <a:rPr lang="en-US" dirty="0"/>
              <a:t>Na + Cl</a:t>
            </a:r>
            <a:r>
              <a:rPr lang="en-US" sz="4000" baseline="-25000" dirty="0"/>
              <a:t>2</a:t>
            </a:r>
            <a:r>
              <a:rPr lang="en-US" dirty="0"/>
              <a:t> </a:t>
            </a:r>
            <a:r>
              <a:rPr lang="en-US" b="1" dirty="0">
                <a:latin typeface="Symbol" pitchFamily="-80" charset="2"/>
              </a:rPr>
              <a:t>®</a:t>
            </a:r>
            <a:r>
              <a:rPr lang="en-US" dirty="0"/>
              <a:t> Na</a:t>
            </a:r>
            <a:r>
              <a:rPr lang="en-US" sz="4000" baseline="30000" dirty="0"/>
              <a:t>+</a:t>
            </a:r>
            <a:r>
              <a:rPr lang="en-US" dirty="0"/>
              <a:t> + </a:t>
            </a:r>
            <a:r>
              <a:rPr lang="en-US" dirty="0" err="1"/>
              <a:t>Cl</a:t>
            </a:r>
            <a:r>
              <a:rPr lang="en-US" sz="4000" baseline="30000" dirty="0"/>
              <a:t>-</a:t>
            </a:r>
          </a:p>
          <a:p>
            <a:endParaRPr lang="en-US" sz="4000" baseline="30000" dirty="0"/>
          </a:p>
          <a:p>
            <a:endParaRPr lang="en-US" dirty="0"/>
          </a:p>
          <a:p>
            <a:endParaRPr lang="en-US" dirty="0"/>
          </a:p>
          <a:p>
            <a:r>
              <a:rPr lang="en-US" sz="2800" dirty="0"/>
              <a:t>SO</a:t>
            </a:r>
            <a:r>
              <a:rPr lang="en-US" sz="2800" baseline="-25000" dirty="0"/>
              <a:t>3</a:t>
            </a:r>
            <a:r>
              <a:rPr lang="en-US" sz="2800" baseline="30000" dirty="0"/>
              <a:t>-2</a:t>
            </a:r>
            <a:r>
              <a:rPr lang="en-US" sz="2800" dirty="0"/>
              <a:t> + H</a:t>
            </a:r>
            <a:r>
              <a:rPr lang="en-US" sz="2800" baseline="30000" dirty="0"/>
              <a:t>+</a:t>
            </a:r>
            <a:r>
              <a:rPr lang="en-US" sz="2800" dirty="0"/>
              <a:t> + MnO</a:t>
            </a:r>
            <a:r>
              <a:rPr lang="en-US" sz="2800" baseline="-25000" dirty="0"/>
              <a:t>4</a:t>
            </a:r>
            <a:r>
              <a:rPr lang="en-US" sz="2800" baseline="30000" dirty="0"/>
              <a:t>- </a:t>
            </a:r>
            <a:r>
              <a:rPr lang="en-US" sz="2800" b="1" dirty="0">
                <a:latin typeface="Symbol" pitchFamily="-80" charset="2"/>
              </a:rPr>
              <a:t>®</a:t>
            </a:r>
            <a:r>
              <a:rPr lang="en-US" sz="2800" dirty="0"/>
              <a:t> SO</a:t>
            </a:r>
            <a:r>
              <a:rPr lang="en-US" sz="2800" baseline="-25000" dirty="0"/>
              <a:t>4</a:t>
            </a:r>
            <a:r>
              <a:rPr lang="en-US" sz="2800" baseline="30000" dirty="0"/>
              <a:t>-2</a:t>
            </a:r>
            <a:r>
              <a:rPr lang="en-US" sz="2800" dirty="0"/>
              <a:t> + H</a:t>
            </a:r>
            <a:r>
              <a:rPr lang="en-US" sz="2800" baseline="-25000" dirty="0"/>
              <a:t>2</a:t>
            </a:r>
            <a:r>
              <a:rPr lang="en-US" sz="2800" dirty="0"/>
              <a:t>O + Mn</a:t>
            </a:r>
            <a:r>
              <a:rPr lang="en-US" sz="2800" baseline="30000" dirty="0"/>
              <a:t>+2</a:t>
            </a:r>
          </a:p>
          <a:p>
            <a:endParaRPr lang="en-US" sz="2800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Electrolytes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038600" cy="4495800"/>
          </a:xfrm>
        </p:spPr>
        <p:txBody>
          <a:bodyPr/>
          <a:lstStyle/>
          <a:p>
            <a:r>
              <a:rPr lang="en-US" sz="2800"/>
              <a:t>An </a:t>
            </a:r>
            <a:r>
              <a:rPr lang="en-US" sz="2800">
                <a:solidFill>
                  <a:srgbClr val="000080"/>
                </a:solidFill>
              </a:rPr>
              <a:t>electrolyte</a:t>
            </a:r>
            <a:r>
              <a:rPr lang="en-US" sz="2800"/>
              <a:t> is a  substances that dissociates into ions when dissolved in water.</a:t>
            </a:r>
          </a:p>
          <a:p>
            <a:r>
              <a:rPr lang="en-US" sz="2800"/>
              <a:t>A</a:t>
            </a:r>
            <a:r>
              <a:rPr lang="en-US" sz="2800">
                <a:solidFill>
                  <a:schemeClr val="accent2"/>
                </a:solidFill>
              </a:rPr>
              <a:t> </a:t>
            </a:r>
            <a:r>
              <a:rPr lang="en-US" sz="2800">
                <a:solidFill>
                  <a:srgbClr val="000080"/>
                </a:solidFill>
              </a:rPr>
              <a:t>nonelectrolyte</a:t>
            </a:r>
            <a:r>
              <a:rPr lang="en-US" sz="2800"/>
              <a:t> may dissolve in water, but it does not dissociate into ions when it does so.</a:t>
            </a: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5864225" y="5603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pic>
        <p:nvPicPr>
          <p:cNvPr id="4109" name="Picture 13" descr="04_0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l="50000" b="16078"/>
          <a:stretch>
            <a:fillRect/>
          </a:stretch>
        </p:blipFill>
        <p:spPr>
          <a:xfrm>
            <a:off x="304800" y="2362200"/>
            <a:ext cx="4114800" cy="325755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Balancing Redox Equations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 aqueous solutions the key is the number of electrons produced must be the same as those required.</a:t>
            </a:r>
          </a:p>
          <a:p>
            <a:pPr>
              <a:lnSpc>
                <a:spcPct val="90000"/>
              </a:lnSpc>
            </a:pPr>
            <a:r>
              <a:rPr lang="en-US"/>
              <a:t>For reactions in acidic solution an 8 step procedure.</a:t>
            </a:r>
          </a:p>
          <a:p>
            <a:pPr>
              <a:lnSpc>
                <a:spcPct val="90000"/>
              </a:lnSpc>
              <a:buSzPct val="120000"/>
              <a:buFont typeface="Symbol" pitchFamily="-80" charset="2"/>
              <a:buChar char="1"/>
            </a:pPr>
            <a:r>
              <a:rPr lang="en-US"/>
              <a:t>Write separate half reactions</a:t>
            </a:r>
          </a:p>
          <a:p>
            <a:pPr>
              <a:lnSpc>
                <a:spcPct val="90000"/>
              </a:lnSpc>
              <a:buSzPct val="120000"/>
              <a:buFont typeface="Symbol" pitchFamily="-80" charset="2"/>
              <a:buChar char="2"/>
            </a:pPr>
            <a:r>
              <a:rPr lang="en-US"/>
              <a:t>For each half reaction balance all reactants except H and O</a:t>
            </a:r>
          </a:p>
          <a:p>
            <a:pPr>
              <a:lnSpc>
                <a:spcPct val="90000"/>
              </a:lnSpc>
              <a:buSzPct val="120000"/>
              <a:buFont typeface="Symbol" pitchFamily="-80" charset="2"/>
              <a:buChar char="3"/>
            </a:pPr>
            <a:r>
              <a:rPr lang="en-US"/>
              <a:t>Balance O using H</a:t>
            </a:r>
            <a:r>
              <a:rPr lang="en-US" sz="4000" baseline="-25000"/>
              <a:t>2</a:t>
            </a:r>
            <a:r>
              <a:rPr lang="en-US"/>
              <a:t>O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Acidic Solution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SzPct val="120000"/>
              <a:buFont typeface="Symbol" pitchFamily="-80" charset="2"/>
              <a:buChar char="4"/>
            </a:pPr>
            <a:r>
              <a:rPr lang="en-US"/>
              <a:t>Balance H using H</a:t>
            </a:r>
            <a:r>
              <a:rPr lang="en-US" sz="4000" baseline="30000"/>
              <a:t>+</a:t>
            </a:r>
            <a:endParaRPr lang="en-US"/>
          </a:p>
          <a:p>
            <a:pPr>
              <a:buSzPct val="120000"/>
              <a:buFont typeface="Symbol" pitchFamily="-80" charset="2"/>
              <a:buChar char="5"/>
            </a:pPr>
            <a:r>
              <a:rPr lang="en-US"/>
              <a:t>Balance charge using e</a:t>
            </a:r>
            <a:r>
              <a:rPr lang="en-US" sz="4000" baseline="30000"/>
              <a:t>-</a:t>
            </a:r>
            <a:r>
              <a:rPr lang="en-US"/>
              <a:t> </a:t>
            </a:r>
          </a:p>
          <a:p>
            <a:pPr>
              <a:buSzPct val="120000"/>
              <a:buFont typeface="Symbol" pitchFamily="-80" charset="2"/>
              <a:buChar char="6"/>
            </a:pPr>
            <a:r>
              <a:rPr lang="en-US"/>
              <a:t>Multiply equations to make electrons equal</a:t>
            </a:r>
          </a:p>
          <a:p>
            <a:pPr>
              <a:buSzPct val="120000"/>
              <a:buFont typeface="Symbol" pitchFamily="-80" charset="2"/>
              <a:buChar char="7"/>
            </a:pPr>
            <a:r>
              <a:rPr lang="en-US"/>
              <a:t>Add equations and cancel identical species</a:t>
            </a:r>
          </a:p>
          <a:p>
            <a:pPr>
              <a:buSzPct val="120000"/>
              <a:buFont typeface="Symbol" pitchFamily="-80" charset="2"/>
              <a:buChar char="8"/>
            </a:pPr>
            <a:r>
              <a:rPr lang="en-US"/>
              <a:t>Check that charges and elements are balanced.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</a:t>
            </a:r>
            <a:r>
              <a:rPr lang="en-US" sz="2800" baseline="-25000" dirty="0"/>
              <a:t>3</a:t>
            </a:r>
            <a:r>
              <a:rPr lang="en-US" sz="2800" baseline="30000" dirty="0"/>
              <a:t>-2</a:t>
            </a:r>
            <a:r>
              <a:rPr lang="en-US" sz="2800" dirty="0"/>
              <a:t> + H</a:t>
            </a:r>
            <a:r>
              <a:rPr lang="en-US" sz="2800" baseline="30000" dirty="0"/>
              <a:t>+</a:t>
            </a:r>
            <a:r>
              <a:rPr lang="en-US" sz="2800" dirty="0"/>
              <a:t> + MnO</a:t>
            </a:r>
            <a:r>
              <a:rPr lang="en-US" sz="2800" baseline="-25000" dirty="0"/>
              <a:t>4</a:t>
            </a:r>
            <a:r>
              <a:rPr lang="en-US" sz="2800" baseline="30000" dirty="0"/>
              <a:t>- </a:t>
            </a:r>
            <a:r>
              <a:rPr lang="en-US" sz="2800" b="1" dirty="0">
                <a:latin typeface="Symbol" pitchFamily="-80" charset="2"/>
              </a:rPr>
              <a:t>®</a:t>
            </a:r>
            <a:r>
              <a:rPr lang="en-US" sz="2800" dirty="0"/>
              <a:t> SO</a:t>
            </a:r>
            <a:r>
              <a:rPr lang="en-US" sz="2800" baseline="-25000" dirty="0"/>
              <a:t>4</a:t>
            </a:r>
            <a:r>
              <a:rPr lang="en-US" sz="2800" baseline="30000" dirty="0"/>
              <a:t>-2</a:t>
            </a:r>
            <a:r>
              <a:rPr lang="en-US" sz="2800" dirty="0"/>
              <a:t> + H</a:t>
            </a:r>
            <a:r>
              <a:rPr lang="en-US" sz="2800" baseline="-25000" dirty="0"/>
              <a:t>2</a:t>
            </a:r>
            <a:r>
              <a:rPr lang="en-US" sz="2800" dirty="0"/>
              <a:t>O + </a:t>
            </a:r>
            <a:r>
              <a:rPr lang="en-US" sz="2800" dirty="0" smtClean="0"/>
              <a:t>Mn</a:t>
            </a:r>
            <a:r>
              <a:rPr lang="en-US" sz="2800" baseline="30000" dirty="0" smtClean="0"/>
              <a:t>+2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3544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Practice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143000"/>
            <a:ext cx="8763000" cy="4572000"/>
          </a:xfrm>
          <a:noFill/>
          <a:ln/>
        </p:spPr>
        <p:txBody>
          <a:bodyPr/>
          <a:lstStyle/>
          <a:p>
            <a:r>
              <a:rPr lang="en-US"/>
              <a:t>The following reactions occur in aqueous solution. Balance them</a:t>
            </a:r>
          </a:p>
          <a:p>
            <a:r>
              <a:rPr lang="en-US"/>
              <a:t>Cr(OH)</a:t>
            </a:r>
            <a:r>
              <a:rPr lang="en-US" sz="4000" baseline="-25000"/>
              <a:t>3</a:t>
            </a:r>
            <a:r>
              <a:rPr lang="en-US"/>
              <a:t> + OCl</a:t>
            </a:r>
            <a:r>
              <a:rPr lang="en-US" sz="4400" baseline="30000"/>
              <a:t>-</a:t>
            </a:r>
            <a:r>
              <a:rPr lang="en-US"/>
              <a:t> + OH</a:t>
            </a:r>
            <a:r>
              <a:rPr lang="en-US" sz="4400" baseline="30000"/>
              <a:t>-</a:t>
            </a:r>
            <a:r>
              <a:rPr lang="en-US"/>
              <a:t> </a:t>
            </a:r>
            <a:r>
              <a:rPr lang="en-US">
                <a:latin typeface="Symbol" pitchFamily="-80" charset="2"/>
              </a:rPr>
              <a:t>® </a:t>
            </a:r>
            <a:r>
              <a:rPr lang="en-US"/>
              <a:t>CrO</a:t>
            </a:r>
            <a:r>
              <a:rPr lang="en-US" sz="4000" baseline="-25000"/>
              <a:t>4</a:t>
            </a:r>
            <a:r>
              <a:rPr lang="en-US" sz="4400" baseline="30000"/>
              <a:t>-2</a:t>
            </a:r>
            <a:r>
              <a:rPr lang="en-US"/>
              <a:t> + Cl</a:t>
            </a:r>
            <a:r>
              <a:rPr lang="en-US" sz="4400" baseline="30000"/>
              <a:t>-</a:t>
            </a:r>
            <a:r>
              <a:rPr lang="en-US"/>
              <a:t> + H</a:t>
            </a:r>
            <a:r>
              <a:rPr lang="en-US" sz="4000" baseline="-25000"/>
              <a:t>2</a:t>
            </a:r>
            <a:r>
              <a:rPr lang="en-US"/>
              <a:t>O</a:t>
            </a:r>
          </a:p>
          <a:p>
            <a:endParaRPr lang="en-US" sz="400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MnO</a:t>
            </a:r>
            <a:r>
              <a:rPr lang="en-US" sz="4000" baseline="-25000"/>
              <a:t>4</a:t>
            </a:r>
            <a:r>
              <a:rPr lang="en-US" sz="4400" baseline="30000"/>
              <a:t>-</a:t>
            </a:r>
            <a:r>
              <a:rPr lang="en-US"/>
              <a:t> + Fe</a:t>
            </a:r>
            <a:r>
              <a:rPr lang="en-US" sz="4000" baseline="30000"/>
              <a:t>+2</a:t>
            </a:r>
            <a:r>
              <a:rPr lang="en-US"/>
              <a:t> </a:t>
            </a:r>
            <a:r>
              <a:rPr lang="en-US">
                <a:latin typeface="Symbol" pitchFamily="-80" charset="2"/>
              </a:rPr>
              <a:t>® </a:t>
            </a:r>
            <a:r>
              <a:rPr lang="en-US"/>
              <a:t>Mn</a:t>
            </a:r>
            <a:r>
              <a:rPr lang="en-US" sz="4000" baseline="30000"/>
              <a:t>+2</a:t>
            </a:r>
            <a:r>
              <a:rPr lang="en-US"/>
              <a:t>  + Fe</a:t>
            </a:r>
            <a:r>
              <a:rPr lang="en-US" baseline="30000"/>
              <a:t>+3</a:t>
            </a:r>
          </a:p>
          <a:p>
            <a:endParaRPr lang="en-US" baseline="30000"/>
          </a:p>
          <a:p>
            <a:endParaRPr lang="en-US" baseline="30000"/>
          </a:p>
          <a:p>
            <a:pPr>
              <a:buFont typeface="Monotype Sorts" pitchFamily="2" charset="2"/>
              <a:buNone/>
            </a:pPr>
            <a:r>
              <a:rPr lang="en-US"/>
              <a:t> 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7924800" cy="5029200"/>
          </a:xfrm>
        </p:spPr>
        <p:txBody>
          <a:bodyPr/>
          <a:lstStyle/>
          <a:p>
            <a:r>
              <a:rPr lang="en-US" dirty="0" smtClean="0"/>
              <a:t>Follow steps for acidic solution</a:t>
            </a:r>
          </a:p>
          <a:p>
            <a:r>
              <a:rPr lang="en-US" dirty="0" smtClean="0"/>
              <a:t>Upon completion, add as many OH</a:t>
            </a:r>
            <a:r>
              <a:rPr lang="en-US" baseline="30000" dirty="0" smtClean="0"/>
              <a:t>-</a:t>
            </a:r>
            <a:r>
              <a:rPr lang="en-US" dirty="0" smtClean="0"/>
              <a:t> ions as there are H</a:t>
            </a:r>
            <a:r>
              <a:rPr lang="en-US" baseline="30000" dirty="0" smtClean="0"/>
              <a:t>+</a:t>
            </a:r>
            <a:r>
              <a:rPr lang="en-US" dirty="0" smtClean="0"/>
              <a:t> ions to both sides of the equation</a:t>
            </a:r>
          </a:p>
          <a:p>
            <a:r>
              <a:rPr lang="en-US" dirty="0" smtClean="0"/>
              <a:t>The side of the equation with both H</a:t>
            </a:r>
            <a:r>
              <a:rPr lang="en-US" baseline="30000" dirty="0" smtClean="0"/>
              <a:t>+</a:t>
            </a:r>
            <a:r>
              <a:rPr lang="en-US" dirty="0" smtClean="0"/>
              <a:t> and OH</a:t>
            </a:r>
            <a:r>
              <a:rPr lang="en-US" baseline="30000" dirty="0" smtClean="0"/>
              <a:t>-</a:t>
            </a:r>
            <a:r>
              <a:rPr lang="en-US" dirty="0" smtClean="0"/>
              <a:t> combine to form water</a:t>
            </a:r>
          </a:p>
          <a:p>
            <a:r>
              <a:rPr lang="en-US" dirty="0" smtClean="0"/>
              <a:t>If necessary reduce the waters on both sides of the equation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67" name="Picture 19" descr="04_1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5029"/>
          <a:stretch>
            <a:fillRect/>
          </a:stretch>
        </p:blipFill>
        <p:spPr>
          <a:xfrm>
            <a:off x="457200" y="1343025"/>
            <a:ext cx="5257800" cy="4219575"/>
          </a:xfrm>
        </p:spPr>
      </p:pic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Displacement Reactions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276600" y="4419600"/>
            <a:ext cx="4876800" cy="2209800"/>
          </a:xfrm>
        </p:spPr>
        <p:txBody>
          <a:bodyPr/>
          <a:lstStyle/>
          <a:p>
            <a:r>
              <a:rPr lang="en-US" sz="2800"/>
              <a:t>In displacement reactions, ions oxidize an element.</a:t>
            </a:r>
          </a:p>
          <a:p>
            <a:r>
              <a:rPr lang="en-US" sz="2800"/>
              <a:t>The ions, then, are reduced.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Displacement Reactions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3124200"/>
            <a:ext cx="7848600" cy="2590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In this reaction, </a:t>
            </a:r>
          </a:p>
          <a:p>
            <a:pPr>
              <a:buFontTx/>
              <a:buNone/>
            </a:pPr>
            <a:r>
              <a:rPr lang="en-US" sz="2800"/>
              <a:t>	silver ions oxidize </a:t>
            </a:r>
          </a:p>
          <a:p>
            <a:pPr>
              <a:buFontTx/>
              <a:buNone/>
            </a:pPr>
            <a:r>
              <a:rPr lang="en-US" sz="2800"/>
              <a:t>	copper metal.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Cu </a:t>
            </a:r>
            <a:r>
              <a:rPr lang="en-US" sz="2000"/>
              <a:t>(</a:t>
            </a:r>
            <a:r>
              <a:rPr lang="en-US" sz="2000" i="1"/>
              <a:t>s</a:t>
            </a:r>
            <a:r>
              <a:rPr lang="en-US" sz="2000"/>
              <a:t>)</a:t>
            </a:r>
            <a:r>
              <a:rPr lang="en-US" sz="2800"/>
              <a:t> + 2 Ag</a:t>
            </a:r>
            <a:r>
              <a:rPr lang="en-US" sz="2800" baseline="30000"/>
              <a:t>+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 sz="2800"/>
              <a:t> </a:t>
            </a:r>
            <a:r>
              <a:rPr lang="en-US" sz="2800">
                <a:sym typeface="Symbol" pitchFamily="-80" charset="2"/>
              </a:rPr>
              <a:t> Cu</a:t>
            </a:r>
            <a:r>
              <a:rPr lang="en-US" sz="2800" baseline="30000">
                <a:sym typeface="Symbol" pitchFamily="-80" charset="2"/>
              </a:rPr>
              <a:t>2+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 sz="2800">
                <a:sym typeface="Symbol" pitchFamily="-80" charset="2"/>
              </a:rPr>
              <a:t> + 2 Ag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s</a:t>
            </a:r>
            <a:r>
              <a:rPr lang="en-US" sz="2000">
                <a:sym typeface="Symbol" pitchFamily="-80" charset="2"/>
              </a:rPr>
              <a:t>)</a:t>
            </a:r>
            <a:endParaRPr lang="en-US" sz="2000"/>
          </a:p>
        </p:txBody>
      </p:sp>
      <p:pic>
        <p:nvPicPr>
          <p:cNvPr id="107531" name="Picture 11" descr="04_14C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600200"/>
            <a:ext cx="3810000" cy="2814638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Displacement Reactions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3124200"/>
            <a:ext cx="7239000" cy="25908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The reverse reaction, </a:t>
            </a:r>
          </a:p>
          <a:p>
            <a:pPr>
              <a:buFontTx/>
              <a:buNone/>
            </a:pPr>
            <a:r>
              <a:rPr lang="en-US" sz="2800"/>
              <a:t>	however, does not </a:t>
            </a:r>
          </a:p>
          <a:p>
            <a:pPr>
              <a:buFontTx/>
              <a:buNone/>
            </a:pPr>
            <a:r>
              <a:rPr lang="en-US" sz="2800"/>
              <a:t>	occur.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>
                <a:sym typeface="Symbol" pitchFamily="-80" charset="2"/>
              </a:rPr>
              <a:t>Cu</a:t>
            </a:r>
            <a:r>
              <a:rPr lang="en-US" sz="2800" baseline="30000">
                <a:sym typeface="Symbol" pitchFamily="-80" charset="2"/>
              </a:rPr>
              <a:t>2+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aq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 sz="2800">
                <a:sym typeface="Symbol" pitchFamily="-80" charset="2"/>
              </a:rPr>
              <a:t> + 2 Ag </a:t>
            </a:r>
            <a:r>
              <a:rPr lang="en-US" sz="2000">
                <a:sym typeface="Symbol" pitchFamily="-80" charset="2"/>
              </a:rPr>
              <a:t>(</a:t>
            </a:r>
            <a:r>
              <a:rPr lang="en-US" sz="2000" i="1">
                <a:sym typeface="Symbol" pitchFamily="-80" charset="2"/>
              </a:rPr>
              <a:t>s</a:t>
            </a:r>
            <a:r>
              <a:rPr lang="en-US" sz="2000">
                <a:sym typeface="Symbol" pitchFamily="-80" charset="2"/>
              </a:rPr>
              <a:t>)</a:t>
            </a:r>
            <a:r>
              <a:rPr lang="en-US" sz="2800">
                <a:sym typeface="Symbol" pitchFamily="-80" charset="2"/>
              </a:rPr>
              <a:t>  </a:t>
            </a:r>
            <a:r>
              <a:rPr lang="en-US" sz="2800"/>
              <a:t>Cu </a:t>
            </a:r>
            <a:r>
              <a:rPr lang="en-US" sz="2000"/>
              <a:t>(</a:t>
            </a:r>
            <a:r>
              <a:rPr lang="en-US" sz="2000" i="1"/>
              <a:t>s</a:t>
            </a:r>
            <a:r>
              <a:rPr lang="en-US" sz="2000"/>
              <a:t>)</a:t>
            </a:r>
            <a:r>
              <a:rPr lang="en-US" sz="2800"/>
              <a:t> + 2 Ag</a:t>
            </a:r>
            <a:r>
              <a:rPr lang="en-US" sz="2800" baseline="30000"/>
              <a:t>+ </a:t>
            </a:r>
            <a:r>
              <a:rPr lang="en-US" sz="2000"/>
              <a:t>(</a:t>
            </a:r>
            <a:r>
              <a:rPr lang="en-US" sz="2000" i="1"/>
              <a:t>aq</a:t>
            </a:r>
            <a:r>
              <a:rPr lang="en-US" sz="2000"/>
              <a:t>)</a:t>
            </a:r>
            <a:r>
              <a:rPr lang="en-US" sz="2400"/>
              <a:t> </a:t>
            </a:r>
          </a:p>
        </p:txBody>
      </p:sp>
      <p:pic>
        <p:nvPicPr>
          <p:cNvPr id="108551" name="Picture 7" descr="04_14C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600200"/>
            <a:ext cx="3810000" cy="2814638"/>
          </a:xfrm>
        </p:spPr>
      </p:pic>
      <p:sp>
        <p:nvSpPr>
          <p:cNvPr id="108553" name="Rectangle 9"/>
          <p:cNvSpPr>
            <a:spLocks noChangeArrowheads="1"/>
          </p:cNvSpPr>
          <p:nvPr/>
        </p:nvSpPr>
        <p:spPr bwMode="auto">
          <a:xfrm>
            <a:off x="3429000" y="5054600"/>
            <a:ext cx="41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>
                <a:solidFill>
                  <a:srgbClr val="001996"/>
                </a:solidFill>
              </a:rPr>
              <a:t>x</a:t>
            </a:r>
            <a:endParaRPr lang="en-US" sz="36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Mixing a Solution</a:t>
            </a:r>
          </a:p>
        </p:txBody>
      </p:sp>
      <p:sp>
        <p:nvSpPr>
          <p:cNvPr id="116744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3962400" y="1447800"/>
            <a:ext cx="4800600" cy="4572000"/>
          </a:xfrm>
        </p:spPr>
        <p:txBody>
          <a:bodyPr/>
          <a:lstStyle/>
          <a:p>
            <a:r>
              <a:rPr lang="en-US" sz="2800"/>
              <a:t>To create a solution of a known molarity, one weighs out a known mass (and, therefore, number of moles) of the solute.</a:t>
            </a:r>
          </a:p>
          <a:p>
            <a:r>
              <a:rPr lang="en-US" sz="2800"/>
              <a:t>The solute is added to a volumetric flask, and solvent is added to the line on the neck of the flask.</a:t>
            </a:r>
          </a:p>
        </p:txBody>
      </p:sp>
      <p:pic>
        <p:nvPicPr>
          <p:cNvPr id="116745" name="Picture 9" descr="04_16a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 b="3720"/>
          <a:stretch>
            <a:fillRect/>
          </a:stretch>
        </p:blipFill>
        <p:spPr>
          <a:xfrm>
            <a:off x="457200" y="1447800"/>
            <a:ext cx="3308350" cy="4648200"/>
          </a:xfrm>
          <a:noFill/>
          <a:ln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Electrolytes and Nonelectrolytes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5257800" y="3352800"/>
            <a:ext cx="3505200" cy="2362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Soluble ionic compounds tend to be electrolytes.</a:t>
            </a:r>
          </a:p>
        </p:txBody>
      </p:sp>
      <p:pic>
        <p:nvPicPr>
          <p:cNvPr id="13325" name="Picture 13" descr="04_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r="50040" b="11536"/>
          <a:stretch>
            <a:fillRect/>
          </a:stretch>
        </p:blipFill>
        <p:spPr>
          <a:xfrm>
            <a:off x="661988" y="3657600"/>
            <a:ext cx="3308350" cy="2740025"/>
          </a:xfrm>
        </p:spPr>
      </p:pic>
      <p:pic>
        <p:nvPicPr>
          <p:cNvPr id="13330" name="Picture 18" descr="04_T0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 t="28889" b="10159"/>
          <a:stretch>
            <a:fillRect/>
          </a:stretch>
        </p:blipFill>
        <p:spPr>
          <a:xfrm>
            <a:off x="304800" y="1984375"/>
            <a:ext cx="6553200" cy="11398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Dilution</a:t>
            </a:r>
          </a:p>
        </p:txBody>
      </p:sp>
      <p:sp>
        <p:nvSpPr>
          <p:cNvPr id="11776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71600"/>
            <a:ext cx="77724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One can also dilute a more concentrated solution by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Using a pipet to deliver a volume of the solution to a new volumetric flask, and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Adding solvent to the line on the neck of the new flask. </a:t>
            </a:r>
          </a:p>
        </p:txBody>
      </p:sp>
      <p:pic>
        <p:nvPicPr>
          <p:cNvPr id="117769" name="Picture 9" descr="04_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12956"/>
          <a:stretch>
            <a:fillRect/>
          </a:stretch>
        </p:blipFill>
        <p:spPr>
          <a:xfrm>
            <a:off x="1828800" y="4267200"/>
            <a:ext cx="4894263" cy="2336800"/>
          </a:xfrm>
          <a:noFill/>
          <a:ln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Dilution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71600"/>
            <a:ext cx="9144000" cy="2971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The molarity of the new solution can be determined from the equation</a:t>
            </a:r>
          </a:p>
          <a:p>
            <a:pPr>
              <a:lnSpc>
                <a:spcPct val="10000"/>
              </a:lnSpc>
            </a:pPr>
            <a:endParaRPr lang="en-US" sz="2800"/>
          </a:p>
          <a:p>
            <a:pPr algn="ctr">
              <a:lnSpc>
                <a:spcPct val="90000"/>
              </a:lnSpc>
              <a:buFontTx/>
              <a:buNone/>
            </a:pPr>
            <a:r>
              <a:rPr lang="en-US" sz="2800" i="1"/>
              <a:t>M</a:t>
            </a:r>
            <a:r>
              <a:rPr lang="en-US" sz="2800" baseline="-25000"/>
              <a:t>c</a:t>
            </a:r>
            <a:r>
              <a:rPr lang="en-US" sz="2800"/>
              <a:t> </a:t>
            </a:r>
            <a:r>
              <a:rPr lang="en-US" sz="2800">
                <a:sym typeface="Symbol" pitchFamily="-80" charset="2"/>
              </a:rPr>
              <a:t> </a:t>
            </a:r>
            <a:r>
              <a:rPr lang="en-US" sz="2800" i="1">
                <a:sym typeface="Symbol" pitchFamily="-80" charset="2"/>
              </a:rPr>
              <a:t>V</a:t>
            </a:r>
            <a:r>
              <a:rPr lang="en-US" sz="2800" baseline="-25000">
                <a:sym typeface="Symbol" pitchFamily="-80" charset="2"/>
              </a:rPr>
              <a:t>c</a:t>
            </a:r>
            <a:r>
              <a:rPr lang="en-US" sz="2800">
                <a:sym typeface="Symbol" pitchFamily="-80" charset="2"/>
              </a:rPr>
              <a:t>  =  </a:t>
            </a:r>
            <a:r>
              <a:rPr lang="en-US" sz="2800" i="1">
                <a:sym typeface="Symbol" pitchFamily="-80" charset="2"/>
              </a:rPr>
              <a:t>M</a:t>
            </a:r>
            <a:r>
              <a:rPr lang="en-US" sz="2800" baseline="-25000">
                <a:sym typeface="Symbol" pitchFamily="-80" charset="2"/>
              </a:rPr>
              <a:t>d</a:t>
            </a:r>
            <a:r>
              <a:rPr lang="en-US" sz="2800">
                <a:sym typeface="Symbol" pitchFamily="-80" charset="2"/>
              </a:rPr>
              <a:t>  </a:t>
            </a:r>
            <a:r>
              <a:rPr lang="en-US" sz="2800" i="1">
                <a:sym typeface="Symbol" pitchFamily="-80" charset="2"/>
              </a:rPr>
              <a:t>V</a:t>
            </a:r>
            <a:r>
              <a:rPr lang="en-US" sz="2800" baseline="-25000">
                <a:sym typeface="Symbol" pitchFamily="-80" charset="2"/>
              </a:rPr>
              <a:t>d</a:t>
            </a:r>
            <a:r>
              <a:rPr lang="en-US" sz="2800">
                <a:sym typeface="Symbol" pitchFamily="-80" charset="2"/>
              </a:rPr>
              <a:t>,</a:t>
            </a:r>
          </a:p>
          <a:p>
            <a:pPr algn="ctr">
              <a:lnSpc>
                <a:spcPct val="10000"/>
              </a:lnSpc>
              <a:buFontTx/>
              <a:buNone/>
            </a:pPr>
            <a:endParaRPr lang="en-US" sz="2800">
              <a:sym typeface="Symbol" pitchFamily="-80" charset="2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</a:t>
            </a:r>
            <a:r>
              <a:rPr lang="en-US" sz="2400"/>
              <a:t>where </a:t>
            </a:r>
            <a:r>
              <a:rPr lang="en-US" sz="2400" i="1"/>
              <a:t>M</a:t>
            </a:r>
            <a:r>
              <a:rPr lang="en-US" sz="2400" baseline="-25000"/>
              <a:t>c</a:t>
            </a:r>
            <a:r>
              <a:rPr lang="en-US" sz="2400"/>
              <a:t> and </a:t>
            </a:r>
            <a:r>
              <a:rPr lang="en-US" sz="2400" i="1"/>
              <a:t>M</a:t>
            </a:r>
            <a:r>
              <a:rPr lang="en-US" sz="2400" baseline="-25000"/>
              <a:t>d</a:t>
            </a:r>
            <a:r>
              <a:rPr lang="en-US" sz="2400"/>
              <a:t> are the molarity of the concentrated and dilute solutions, respectively, and </a:t>
            </a:r>
            <a:r>
              <a:rPr lang="en-US" sz="2400" i="1"/>
              <a:t>V</a:t>
            </a:r>
            <a:r>
              <a:rPr lang="en-US" sz="2400" baseline="-25000"/>
              <a:t>c</a:t>
            </a:r>
            <a:r>
              <a:rPr lang="en-US" sz="2400"/>
              <a:t> and </a:t>
            </a:r>
            <a:r>
              <a:rPr lang="en-US" sz="2400" i="1"/>
              <a:t>V</a:t>
            </a:r>
            <a:r>
              <a:rPr lang="en-US" sz="2400" baseline="-25000"/>
              <a:t>d</a:t>
            </a:r>
            <a:r>
              <a:rPr lang="en-US" sz="2400"/>
              <a:t> are the volumes of the two solutions.</a:t>
            </a:r>
            <a:endParaRPr lang="en-US" sz="2800"/>
          </a:p>
        </p:txBody>
      </p:sp>
      <p:pic>
        <p:nvPicPr>
          <p:cNvPr id="152580" name="Picture 4" descr="04_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12956"/>
          <a:stretch>
            <a:fillRect/>
          </a:stretch>
        </p:blipFill>
        <p:spPr>
          <a:xfrm>
            <a:off x="1828800" y="4267200"/>
            <a:ext cx="4894263" cy="2336800"/>
          </a:xfrm>
          <a:ln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143000"/>
          </a:xfrm>
        </p:spPr>
        <p:txBody>
          <a:bodyPr/>
          <a:lstStyle/>
          <a:p>
            <a:r>
              <a:rPr lang="en-US"/>
              <a:t>Using Molarities in</a:t>
            </a:r>
            <a:br>
              <a:rPr lang="en-US"/>
            </a:br>
            <a:r>
              <a:rPr lang="en-US"/>
              <a:t>Stoichiometric Calculations</a:t>
            </a:r>
          </a:p>
        </p:txBody>
      </p:sp>
      <p:pic>
        <p:nvPicPr>
          <p:cNvPr id="118790" name="Picture 6" descr="04_19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5679"/>
          <a:stretch>
            <a:fillRect/>
          </a:stretch>
        </p:blipFill>
        <p:spPr>
          <a:xfrm>
            <a:off x="685800" y="2319338"/>
            <a:ext cx="7772400" cy="324326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Electrolytes and Nonelectrolytes</a:t>
            </a:r>
          </a:p>
        </p:txBody>
      </p:sp>
      <p:sp>
        <p:nvSpPr>
          <p:cNvPr id="125955" name="Rectangle 1027"/>
          <p:cNvSpPr>
            <a:spLocks noGrp="1" noChangeArrowheads="1"/>
          </p:cNvSpPr>
          <p:nvPr>
            <p:ph type="body" sz="half" idx="3"/>
          </p:nvPr>
        </p:nvSpPr>
        <p:spPr>
          <a:xfrm>
            <a:off x="4800600" y="3352800"/>
            <a:ext cx="3886200" cy="27432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/>
              <a:t>	Molecular compounds tend to be nonelectrolytes, except for acids and bases.</a:t>
            </a:r>
          </a:p>
        </p:txBody>
      </p:sp>
      <p:pic>
        <p:nvPicPr>
          <p:cNvPr id="125957" name="Picture 1029" descr="04_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 l="51114" r="-1868" b="11536"/>
          <a:stretch>
            <a:fillRect/>
          </a:stretch>
        </p:blipFill>
        <p:spPr>
          <a:xfrm>
            <a:off x="609600" y="3657600"/>
            <a:ext cx="3352800" cy="2733675"/>
          </a:xfrm>
        </p:spPr>
      </p:pic>
      <p:pic>
        <p:nvPicPr>
          <p:cNvPr id="125963" name="Picture 1035" descr="04_T0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 t="28889" b="10159"/>
          <a:stretch>
            <a:fillRect/>
          </a:stretch>
        </p:blipFill>
        <p:spPr>
          <a:xfrm>
            <a:off x="304800" y="1984375"/>
            <a:ext cx="6553200" cy="1139825"/>
          </a:xfrm>
          <a:ln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Electrolytes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/>
          <a:p>
            <a:r>
              <a:rPr lang="en-US" sz="2800"/>
              <a:t>A </a:t>
            </a:r>
            <a:r>
              <a:rPr lang="en-US" sz="2800">
                <a:solidFill>
                  <a:srgbClr val="000080"/>
                </a:solidFill>
              </a:rPr>
              <a:t>strong electrolyte</a:t>
            </a:r>
            <a:r>
              <a:rPr lang="en-US" sz="2800"/>
              <a:t> dissociates completely when dissolved in water.</a:t>
            </a:r>
          </a:p>
          <a:p>
            <a:r>
              <a:rPr lang="en-US" sz="2800"/>
              <a:t>A </a:t>
            </a:r>
            <a:r>
              <a:rPr lang="en-US" sz="2800">
                <a:solidFill>
                  <a:srgbClr val="000080"/>
                </a:solidFill>
              </a:rPr>
              <a:t>weak electrolyte</a:t>
            </a:r>
            <a:r>
              <a:rPr lang="en-US" sz="2800"/>
              <a:t> only dissociates partially when dissolved in water.</a:t>
            </a:r>
          </a:p>
        </p:txBody>
      </p:sp>
      <p:pic>
        <p:nvPicPr>
          <p:cNvPr id="21514" name="Picture 10" descr="04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6250" t="21431" r="6250" b="6560"/>
          <a:stretch>
            <a:fillRect/>
          </a:stretch>
        </p:blipFill>
        <p:spPr>
          <a:xfrm>
            <a:off x="4267200" y="2209800"/>
            <a:ext cx="4648200" cy="290512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Strong Electrolytes Are…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524000"/>
            <a:ext cx="7772400" cy="1600200"/>
          </a:xfrm>
        </p:spPr>
        <p:txBody>
          <a:bodyPr/>
          <a:lstStyle/>
          <a:p>
            <a:r>
              <a:rPr lang="en-US" sz="2800"/>
              <a:t>Strong acids</a:t>
            </a:r>
          </a:p>
          <a:p>
            <a:r>
              <a:rPr lang="en-US" sz="2800"/>
              <a:t>Strong bases</a:t>
            </a:r>
          </a:p>
        </p:txBody>
      </p:sp>
      <p:pic>
        <p:nvPicPr>
          <p:cNvPr id="25609" name="Picture 9" descr="04_T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12038" b="6708"/>
          <a:stretch>
            <a:fillRect/>
          </a:stretch>
        </p:blipFill>
        <p:spPr>
          <a:xfrm>
            <a:off x="1255713" y="3962400"/>
            <a:ext cx="6632575" cy="20574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1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4697</TotalTime>
  <Words>1623</Words>
  <Application>Microsoft Office PowerPoint</Application>
  <PresentationFormat>On-screen Show (4:3)</PresentationFormat>
  <Paragraphs>307</Paragraphs>
  <Slides>62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Blank Presentation</vt:lpstr>
      <vt:lpstr>Chapter 4 Aqueous Reactions and Solution Stoichiometry</vt:lpstr>
      <vt:lpstr>Solutions</vt:lpstr>
      <vt:lpstr>Dissociation</vt:lpstr>
      <vt:lpstr>Dissociation</vt:lpstr>
      <vt:lpstr>Electrolytes</vt:lpstr>
      <vt:lpstr>Electrolytes and Nonelectrolytes</vt:lpstr>
      <vt:lpstr>Electrolytes and Nonelectrolytes</vt:lpstr>
      <vt:lpstr>Electrolytes</vt:lpstr>
      <vt:lpstr>Strong Electrolytes Are…</vt:lpstr>
      <vt:lpstr>Strong Electrolytes Are…</vt:lpstr>
      <vt:lpstr>Precipitation Reactions</vt:lpstr>
      <vt:lpstr>Three Types of Equations</vt:lpstr>
      <vt:lpstr>Three Type of Equations</vt:lpstr>
      <vt:lpstr>Precipitation reactions</vt:lpstr>
      <vt:lpstr>Precipitation reaction</vt:lpstr>
      <vt:lpstr>PowerPoint Presentation</vt:lpstr>
      <vt:lpstr>Precipitations Reactions</vt:lpstr>
      <vt:lpstr>PowerPoint Presentation</vt:lpstr>
      <vt:lpstr>Stoichiometry of Precipitation</vt:lpstr>
      <vt:lpstr>PowerPoint Presentation</vt:lpstr>
      <vt:lpstr>PowerPoint Presentation</vt:lpstr>
      <vt:lpstr>Acids</vt:lpstr>
      <vt:lpstr>Acids</vt:lpstr>
      <vt:lpstr>Bases</vt:lpstr>
      <vt:lpstr>Bases</vt:lpstr>
      <vt:lpstr>Acid-Base Reactions</vt:lpstr>
      <vt:lpstr>Neutralization Reactions</vt:lpstr>
      <vt:lpstr>Neutralization Reactions</vt:lpstr>
      <vt:lpstr>Neutralization Reactions</vt:lpstr>
      <vt:lpstr>Neutralization Reactions</vt:lpstr>
      <vt:lpstr>PowerPoint Presentation</vt:lpstr>
      <vt:lpstr>PowerPoint Presentation</vt:lpstr>
      <vt:lpstr>Gas-Forming Reactions</vt:lpstr>
      <vt:lpstr>Gas-Forming Reactions</vt:lpstr>
      <vt:lpstr>Gas-Forming Reactions</vt:lpstr>
      <vt:lpstr>Gas-Forming Reactions</vt:lpstr>
      <vt:lpstr>Oxidation-Reduction Reactions</vt:lpstr>
      <vt:lpstr>Oxidation Numbers</vt:lpstr>
      <vt:lpstr>Oxidation Numbers</vt:lpstr>
      <vt:lpstr>Oxidation Numbers</vt:lpstr>
      <vt:lpstr>Oxidation Numbers</vt:lpstr>
      <vt:lpstr>Oxidation Numbers</vt:lpstr>
      <vt:lpstr>Oxidation States</vt:lpstr>
      <vt:lpstr>Oxidation-Reduction</vt:lpstr>
      <vt:lpstr>Oxidation-Reduction</vt:lpstr>
      <vt:lpstr>Identify the </vt:lpstr>
      <vt:lpstr>PowerPoint Presentation</vt:lpstr>
      <vt:lpstr>Half-Reactions</vt:lpstr>
      <vt:lpstr>PowerPoint Presentation</vt:lpstr>
      <vt:lpstr>Balancing Redox Equations</vt:lpstr>
      <vt:lpstr>Acidic Solution</vt:lpstr>
      <vt:lpstr>SO3-2 + H+ + MnO4- ® SO4-2 + H2O + Mn+2</vt:lpstr>
      <vt:lpstr>Practice</vt:lpstr>
      <vt:lpstr>PowerPoint Presentation</vt:lpstr>
      <vt:lpstr>Basic solution</vt:lpstr>
      <vt:lpstr>Displacement Reactions</vt:lpstr>
      <vt:lpstr>Displacement Reactions</vt:lpstr>
      <vt:lpstr>Displacement Reactions</vt:lpstr>
      <vt:lpstr>Mixing a Solution</vt:lpstr>
      <vt:lpstr>Dilution</vt:lpstr>
      <vt:lpstr>Dilution</vt:lpstr>
      <vt:lpstr>Using Molarities in Stoichiometric Calculations</vt:lpstr>
    </vt:vector>
  </TitlesOfParts>
  <Company>St. Charles Community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 Aqueous Reactions and Solution Stoichiometry</dc:title>
  <dc:creator>John Bookstaver</dc:creator>
  <cp:lastModifiedBy>Windows User</cp:lastModifiedBy>
  <cp:revision>107</cp:revision>
  <dcterms:created xsi:type="dcterms:W3CDTF">2004-12-11T17:02:47Z</dcterms:created>
  <dcterms:modified xsi:type="dcterms:W3CDTF">2012-09-12T18:13:07Z</dcterms:modified>
</cp:coreProperties>
</file>